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9" r:id="rId1"/>
  </p:sldMasterIdLst>
  <p:notesMasterIdLst>
    <p:notesMasterId r:id="rId23"/>
  </p:notesMasterIdLst>
  <p:sldIdLst>
    <p:sldId id="256" r:id="rId2"/>
    <p:sldId id="257" r:id="rId3"/>
    <p:sldId id="273" r:id="rId4"/>
    <p:sldId id="259" r:id="rId5"/>
    <p:sldId id="260" r:id="rId6"/>
    <p:sldId id="274" r:id="rId7"/>
    <p:sldId id="261" r:id="rId8"/>
    <p:sldId id="275" r:id="rId9"/>
    <p:sldId id="262" r:id="rId10"/>
    <p:sldId id="263" r:id="rId11"/>
    <p:sldId id="264" r:id="rId12"/>
    <p:sldId id="276" r:id="rId13"/>
    <p:sldId id="265" r:id="rId14"/>
    <p:sldId id="266" r:id="rId15"/>
    <p:sldId id="267" r:id="rId16"/>
    <p:sldId id="268" r:id="rId17"/>
    <p:sldId id="269" r:id="rId18"/>
    <p:sldId id="277" r:id="rId19"/>
    <p:sldId id="270" r:id="rId20"/>
    <p:sldId id="271" r:id="rId21"/>
    <p:sldId id="272" r:id="rId22"/>
  </p:sldIdLst>
  <p:sldSz cx="12192000" cy="6858000"/>
  <p:notesSz cx="6858000" cy="9144000"/>
  <p:embeddedFontLst>
    <p:embeddedFont>
      <p:font typeface="Calibri" panose="020F0502020204030204" pitchFamily="34" charset="0"/>
      <p:regular r:id="rId24"/>
      <p:bold r:id="rId25"/>
      <p:italic r:id="rId26"/>
      <p:boldItalic r:id="rId27"/>
    </p:embeddedFont>
    <p:embeddedFont>
      <p:font typeface="Calibri Light" panose="020F0302020204030204" pitchFamily="34" charset="0"/>
      <p:regular r:id="rId28"/>
      <p:italic r:id="rId29"/>
    </p:embeddedFont>
    <p:embeddedFont>
      <p:font typeface="Century Gothic" panose="020B0502020202020204" pitchFamily="34" charset="0"/>
      <p:regular r:id="rId30"/>
      <p:bold r:id="rId31"/>
      <p:italic r:id="rId32"/>
      <p:boldItalic r:id="rId33"/>
    </p:embeddedFont>
    <p:embeddedFont>
      <p:font typeface="Montserrat" panose="00000500000000000000" pitchFamily="2" charset="0"/>
      <p:regular r:id="rId34"/>
      <p:bold r:id="rId35"/>
      <p:italic r:id="rId36"/>
      <p:boldItalic r:id="rId37"/>
    </p:embeddedFont>
  </p:embeddedFontLst>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3" roundtripDataSignature="AMtx7mi0bAjciDlxu25rJFyU4ZaiK6Fvk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02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0361223-F499-431D-9C38-1D16362C9DE0}">
  <a:tblStyle styleId="{50361223-F499-431D-9C38-1D16362C9DE0}" styleName="Table_0">
    <a:wholeTbl>
      <a:tcTxStyle b="off" i="off">
        <a:font>
          <a:latin typeface="Arial"/>
          <a:ea typeface="Arial"/>
          <a:cs typeface="Arial"/>
        </a:font>
        <a:schemeClr val="dk1"/>
      </a:tcTxStyle>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insideH>
            <a:ln w="9525" cap="flat" cmpd="sng">
              <a:solidFill>
                <a:schemeClr val="accent1"/>
              </a:solidFill>
              <a:prstDash val="solid"/>
              <a:round/>
              <a:headEnd type="none" w="sm" len="sm"/>
              <a:tailEnd type="none" w="sm" len="sm"/>
            </a:ln>
          </a:insideH>
          <a:insideV>
            <a:ln w="9525" cap="flat" cmpd="sng">
              <a:solidFill>
                <a:schemeClr val="accent1"/>
              </a:solidFill>
              <a:prstDash val="solid"/>
              <a:round/>
              <a:headEnd type="none" w="sm" len="sm"/>
              <a:tailEnd type="none" w="sm" len="sm"/>
            </a:ln>
          </a:insideV>
        </a:tcBdr>
        <a:fill>
          <a:solidFill>
            <a:srgbClr val="FFFFFF">
              <a:alpha val="0"/>
            </a:srgbClr>
          </a:solidFill>
        </a:fill>
      </a:tcStyle>
    </a:wholeTbl>
    <a:band1H>
      <a:tcTxStyle/>
      <a:tcStyle>
        <a:tcBdr/>
        <a:fill>
          <a:solidFill>
            <a:schemeClr val="accent1">
              <a:alpha val="40000"/>
            </a:schemeClr>
          </a:solidFill>
        </a:fill>
      </a:tcStyle>
    </a:band1H>
    <a:band2H>
      <a:tcTxStyle/>
      <a:tcStyle>
        <a:tcBdr/>
      </a:tcStyle>
    </a:band2H>
    <a:band1V>
      <a:tcTxStyle/>
      <a:tcStyle>
        <a:tcBdr>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tcBdr>
        <a:fill>
          <a:solidFill>
            <a:schemeClr val="accent1">
              <a:alpha val="40000"/>
            </a:schemeClr>
          </a:solidFill>
        </a:fill>
      </a:tcStyle>
    </a:band1V>
    <a:band2V>
      <a:tcTxStyle/>
      <a:tcStyle>
        <a:tcBdr/>
      </a:tcStyle>
    </a:band2V>
    <a:lastCol>
      <a:tcTxStyle b="on" i="off"/>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insideH>
            <a:ln w="9525" cap="flat" cmpd="sng">
              <a:solidFill>
                <a:schemeClr val="accent1"/>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tcStyle>
    </a:lastCol>
    <a:firstCol>
      <a:tcTxStyle b="on" i="off"/>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insideH>
            <a:ln w="9525" cap="flat" cmpd="sng">
              <a:solidFill>
                <a:schemeClr val="accent1"/>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tcStyle>
    </a:firstCol>
    <a:lastRow>
      <a:tcTxStyle b="on" i="off"/>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lt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accent1"/>
          </a:solidFill>
        </a:fill>
      </a:tcStyle>
    </a:firstRow>
    <a:neCell>
      <a:tcTxStyle/>
      <a:tcStyle>
        <a:tcBdr/>
      </a:tcStyle>
    </a:neCell>
    <a:nwCell>
      <a:tcTxStyle/>
      <a:tcStyle>
        <a:tcBdr/>
      </a:tcStyle>
    </a:nwCell>
  </a:tblStyle>
  <a:tblStyle styleId="{DDA41E16-8D42-4F2B-BD51-C347022982EF}"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68" autoAdjust="0"/>
    <p:restoredTop sz="94660"/>
  </p:normalViewPr>
  <p:slideViewPr>
    <p:cSldViewPr snapToGrid="0">
      <p:cViewPr>
        <p:scale>
          <a:sx n="87" d="100"/>
          <a:sy n="87" d="100"/>
        </p:scale>
        <p:origin x="84" y="-61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font" Target="fonts/font11.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customschemas.google.com/relationships/presentationmetadata" Target="meta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46" Type="http://schemas.openxmlformats.org/officeDocument/2006/relationships/theme" Target="theme/theme1.xml"/></Relationships>
</file>

<file path=ppt/media/hdphoto1.wdp>
</file>

<file path=ppt/media/image1.png>
</file>

<file path=ppt/media/image10.png>
</file>

<file path=ppt/media/image16.png>
</file>

<file path=ppt/media/image17.png>
</file>

<file path=ppt/media/image18.png>
</file>

<file path=ppt/media/image19.png>
</file>

<file path=ppt/media/image20.png>
</file>

<file path=ppt/media/image21.png>
</file>

<file path=ppt/media/image26.png>
</file>

<file path=ppt/media/image28.png>
</file>

<file path=ppt/media/image4.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98450" algn="l" rtl="0">
              <a:lnSpc>
                <a:spcPct val="100000"/>
              </a:lnSpc>
              <a:spcBef>
                <a:spcPts val="0"/>
              </a:spcBef>
              <a:spcAft>
                <a:spcPts val="0"/>
              </a:spcAft>
              <a:buClr>
                <a:srgbClr val="000000"/>
              </a:buClr>
              <a:buSzPts val="1100"/>
              <a:buFont typeface="Arial"/>
              <a:buChar char="●"/>
            </a:pPr>
            <a:r>
              <a:rPr lang="es-ES" b="1"/>
              <a:t>4. Análisis de Causa Raíz Árbol causal</a:t>
            </a:r>
            <a:endParaRPr/>
          </a:p>
          <a:p>
            <a:pPr marL="457200" marR="0" lvl="0" indent="-298450" algn="l" rtl="0">
              <a:lnSpc>
                <a:spcPct val="100000"/>
              </a:lnSpc>
              <a:spcBef>
                <a:spcPts val="0"/>
              </a:spcBef>
              <a:spcAft>
                <a:spcPts val="0"/>
              </a:spcAft>
              <a:buClr>
                <a:srgbClr val="000000"/>
              </a:buClr>
              <a:buSzPts val="1100"/>
              <a:buFont typeface="Arial"/>
              <a:buChar char="●"/>
            </a:pPr>
            <a:r>
              <a:rPr lang="es-ES"/>
              <a:t>Para el análisis de causa raíz utilizamos la segunda herramienta principal:</a:t>
            </a:r>
            <a:endParaRPr/>
          </a:p>
          <a:p>
            <a:pPr marL="457200" lvl="0" indent="-298450" algn="l" rtl="0">
              <a:lnSpc>
                <a:spcPct val="100000"/>
              </a:lnSpc>
              <a:spcBef>
                <a:spcPts val="0"/>
              </a:spcBef>
              <a:spcAft>
                <a:spcPts val="0"/>
              </a:spcAft>
              <a:buSzPts val="1100"/>
              <a:buFont typeface="Arial"/>
              <a:buAutoNum type="arabicPeriod"/>
            </a:pPr>
            <a:r>
              <a:rPr lang="es-ES" b="1"/>
              <a:t>Árbol Causal</a:t>
            </a:r>
            <a:r>
              <a:rPr lang="es-ES"/>
              <a:t>: Trabajamos en conjunto con Ishikawa para identificar y confirmar las causas raíz mediante los 5 porqués. Proponemos contramedidas que posteriormente se documentarán en el brainstorming.</a:t>
            </a:r>
            <a:endParaRPr/>
          </a:p>
          <a:p>
            <a:pPr marL="0" lvl="0" indent="0" algn="l" rtl="0">
              <a:lnSpc>
                <a:spcPct val="100000"/>
              </a:lnSpc>
              <a:spcBef>
                <a:spcPts val="0"/>
              </a:spcBef>
              <a:spcAft>
                <a:spcPts val="0"/>
              </a:spcAft>
              <a:buSzPts val="1100"/>
              <a:buNone/>
            </a:pPr>
            <a:endParaRPr/>
          </a:p>
        </p:txBody>
      </p:sp>
      <p:sp>
        <p:nvSpPr>
          <p:cNvPr id="305" name="Google Shape;305;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98450" algn="l" rtl="0">
              <a:lnSpc>
                <a:spcPct val="100000"/>
              </a:lnSpc>
              <a:spcBef>
                <a:spcPts val="0"/>
              </a:spcBef>
              <a:spcAft>
                <a:spcPts val="0"/>
              </a:spcAft>
              <a:buClr>
                <a:srgbClr val="000000"/>
              </a:buClr>
              <a:buSzPts val="1100"/>
              <a:buFont typeface="Arial"/>
              <a:buChar char="●"/>
            </a:pPr>
            <a:r>
              <a:rPr lang="es-ES" b="1"/>
              <a:t>4. Análisis de Causa Raíz Árbol causal</a:t>
            </a:r>
            <a:endParaRPr/>
          </a:p>
          <a:p>
            <a:pPr marL="457200" marR="0" lvl="0" indent="-298450" algn="l" rtl="0">
              <a:lnSpc>
                <a:spcPct val="100000"/>
              </a:lnSpc>
              <a:spcBef>
                <a:spcPts val="0"/>
              </a:spcBef>
              <a:spcAft>
                <a:spcPts val="0"/>
              </a:spcAft>
              <a:buClr>
                <a:srgbClr val="000000"/>
              </a:buClr>
              <a:buSzPts val="1100"/>
              <a:buFont typeface="Arial"/>
              <a:buChar char="●"/>
            </a:pPr>
            <a:r>
              <a:rPr lang="es-ES"/>
              <a:t>Para el análisis de causa raíz utilizamos la segunda herramienta principal:</a:t>
            </a:r>
            <a:endParaRPr/>
          </a:p>
          <a:p>
            <a:pPr marL="457200" lvl="0" indent="-298450" algn="l" rtl="0">
              <a:lnSpc>
                <a:spcPct val="100000"/>
              </a:lnSpc>
              <a:spcBef>
                <a:spcPts val="0"/>
              </a:spcBef>
              <a:spcAft>
                <a:spcPts val="0"/>
              </a:spcAft>
              <a:buSzPts val="1100"/>
              <a:buFont typeface="Arial"/>
              <a:buAutoNum type="arabicPeriod"/>
            </a:pPr>
            <a:r>
              <a:rPr lang="es-ES" b="1"/>
              <a:t>Árbol Causal</a:t>
            </a:r>
            <a:r>
              <a:rPr lang="es-ES"/>
              <a:t>: Trabajamos en conjunto con Ishikawa para identificar y confirmar las causas raíz mediante los 5 porqués. Proponemos contramedidas que posteriormente se documentarán en el brainstorming.</a:t>
            </a:r>
            <a:endParaRPr/>
          </a:p>
          <a:p>
            <a:pPr marL="0" lvl="0" indent="0" algn="l" rtl="0">
              <a:lnSpc>
                <a:spcPct val="100000"/>
              </a:lnSpc>
              <a:spcBef>
                <a:spcPts val="0"/>
              </a:spcBef>
              <a:spcAft>
                <a:spcPts val="0"/>
              </a:spcAft>
              <a:buSzPts val="1100"/>
              <a:buNone/>
            </a:pPr>
            <a:endParaRPr/>
          </a:p>
        </p:txBody>
      </p:sp>
      <p:sp>
        <p:nvSpPr>
          <p:cNvPr id="305" name="Google Shape;305;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66599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98450" algn="l" rtl="0">
              <a:lnSpc>
                <a:spcPct val="100000"/>
              </a:lnSpc>
              <a:spcBef>
                <a:spcPts val="0"/>
              </a:spcBef>
              <a:spcAft>
                <a:spcPts val="0"/>
              </a:spcAft>
              <a:buClr>
                <a:srgbClr val="000000"/>
              </a:buClr>
              <a:buSzPts val="1100"/>
              <a:buFont typeface="Arial"/>
              <a:buChar char="●"/>
            </a:pPr>
            <a:r>
              <a:rPr lang="es-ES" b="1" dirty="0"/>
              <a:t>4. Análisis de Causa Raíz</a:t>
            </a:r>
            <a:endParaRPr dirty="0"/>
          </a:p>
          <a:p>
            <a:pPr marL="457200" marR="0" lvl="0" indent="-298450" algn="l" rtl="0">
              <a:lnSpc>
                <a:spcPct val="100000"/>
              </a:lnSpc>
              <a:spcBef>
                <a:spcPts val="0"/>
              </a:spcBef>
              <a:spcAft>
                <a:spcPts val="0"/>
              </a:spcAft>
              <a:buClr>
                <a:srgbClr val="000000"/>
              </a:buClr>
              <a:buSzPts val="1100"/>
              <a:buFont typeface="Arial"/>
              <a:buChar char="●"/>
            </a:pPr>
            <a:r>
              <a:rPr lang="es-ES" dirty="0"/>
              <a:t>Para el análisis de causa raíz utilizamos la tercera de las tres herramientas principales:</a:t>
            </a:r>
            <a:endParaRPr dirty="0"/>
          </a:p>
          <a:p>
            <a:pPr marL="457200" lvl="0" indent="-298450" algn="l" rtl="0">
              <a:lnSpc>
                <a:spcPct val="100000"/>
              </a:lnSpc>
              <a:spcBef>
                <a:spcPts val="0"/>
              </a:spcBef>
              <a:spcAft>
                <a:spcPts val="0"/>
              </a:spcAft>
              <a:buSzPts val="1100"/>
              <a:buFont typeface="Arial"/>
              <a:buAutoNum type="arabicPeriod"/>
            </a:pPr>
            <a:r>
              <a:rPr lang="es-ES" b="1" dirty="0"/>
              <a:t>Pareto</a:t>
            </a:r>
            <a:r>
              <a:rPr lang="es-ES" dirty="0"/>
              <a:t>: Cuantificamos las causas raíz, identificando las más frecuentes para aplicar el principio 80/20 (atacar el 20% de las causas que generan el 80% de los problemas).</a:t>
            </a:r>
            <a:endParaRPr dirty="0"/>
          </a:p>
          <a:p>
            <a:pPr marL="457200" lvl="0" indent="-228600" algn="l" rtl="0">
              <a:lnSpc>
                <a:spcPct val="100000"/>
              </a:lnSpc>
              <a:spcBef>
                <a:spcPts val="0"/>
              </a:spcBef>
              <a:spcAft>
                <a:spcPts val="0"/>
              </a:spcAft>
              <a:buSzPts val="1100"/>
              <a:buFont typeface="Arial"/>
              <a:buNone/>
            </a:pPr>
            <a:endParaRPr dirty="0"/>
          </a:p>
          <a:p>
            <a:pPr marL="158750" lvl="0" indent="0" algn="l" rtl="0">
              <a:lnSpc>
                <a:spcPct val="100000"/>
              </a:lnSpc>
              <a:spcBef>
                <a:spcPts val="0"/>
              </a:spcBef>
              <a:spcAft>
                <a:spcPts val="0"/>
              </a:spcAft>
              <a:buSzPts val="1100"/>
              <a:buFont typeface="Arial"/>
              <a:buNone/>
            </a:pPr>
            <a:r>
              <a:rPr lang="es-ES" dirty="0"/>
              <a:t>Las tres herramientas de análisis de causa raíz funcionan muy bien trabajando en su conjunto para mostrar todas las posibles causas raíz, las contramedidas y la frecuencia en las que  tienen su ocurrencia., y considerar que al menos una de las 3 puede estar presente en el proyecto de acuerdo con la naturaleza de este.</a:t>
            </a:r>
            <a:endParaRPr dirty="0"/>
          </a:p>
          <a:p>
            <a:pPr marL="158750" lvl="0" indent="0" algn="l" rtl="0">
              <a:lnSpc>
                <a:spcPct val="100000"/>
              </a:lnSpc>
              <a:spcBef>
                <a:spcPts val="0"/>
              </a:spcBef>
              <a:spcAft>
                <a:spcPts val="0"/>
              </a:spcAft>
              <a:buSzPts val="1100"/>
              <a:buFont typeface="Arial"/>
              <a:buNone/>
            </a:pPr>
            <a:endParaRPr dirty="0"/>
          </a:p>
          <a:p>
            <a:pPr marL="457200" marR="0" lvl="0" indent="-298450" algn="l" rtl="0">
              <a:lnSpc>
                <a:spcPct val="100000"/>
              </a:lnSpc>
              <a:spcBef>
                <a:spcPts val="0"/>
              </a:spcBef>
              <a:spcAft>
                <a:spcPts val="0"/>
              </a:spcAft>
              <a:buClr>
                <a:srgbClr val="000000"/>
              </a:buClr>
              <a:buSzPts val="1100"/>
              <a:buFont typeface="Arial"/>
              <a:buChar char="●"/>
            </a:pPr>
            <a:r>
              <a:rPr lang="es-ES" dirty="0"/>
              <a:t>También podemos utilizar herramientas estadísticas como R&amp;R, ANOVA y CPK para un análisis más completo del plan de medición.</a:t>
            </a:r>
            <a:endParaRPr dirty="0"/>
          </a:p>
          <a:p>
            <a:pPr marL="0" lvl="0" indent="0" algn="l" rtl="0">
              <a:lnSpc>
                <a:spcPct val="100000"/>
              </a:lnSpc>
              <a:spcBef>
                <a:spcPts val="0"/>
              </a:spcBef>
              <a:spcAft>
                <a:spcPts val="0"/>
              </a:spcAft>
              <a:buSzPts val="1100"/>
              <a:buNone/>
            </a:pPr>
            <a:endParaRPr dirty="0"/>
          </a:p>
        </p:txBody>
      </p:sp>
      <p:sp>
        <p:nvSpPr>
          <p:cNvPr id="460" name="Google Shape;460;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70" name="Google Shape;470;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98450" algn="l" rtl="0">
              <a:lnSpc>
                <a:spcPct val="100000"/>
              </a:lnSpc>
              <a:spcBef>
                <a:spcPts val="0"/>
              </a:spcBef>
              <a:spcAft>
                <a:spcPts val="0"/>
              </a:spcAft>
              <a:buClr>
                <a:srgbClr val="000000"/>
              </a:buClr>
              <a:buSzPts val="1100"/>
              <a:buFont typeface="Arial"/>
              <a:buChar char="●"/>
            </a:pPr>
            <a:r>
              <a:rPr lang="es-ES" b="1"/>
              <a:t>5. Plan de Implementación</a:t>
            </a:r>
            <a:endParaRPr/>
          </a:p>
          <a:p>
            <a:pPr marL="457200" marR="0" lvl="0" indent="-298450" algn="l" rtl="0">
              <a:lnSpc>
                <a:spcPct val="100000"/>
              </a:lnSpc>
              <a:spcBef>
                <a:spcPts val="0"/>
              </a:spcBef>
              <a:spcAft>
                <a:spcPts val="0"/>
              </a:spcAft>
              <a:buClr>
                <a:srgbClr val="000000"/>
              </a:buClr>
              <a:buSzPts val="1100"/>
              <a:buFont typeface="Arial"/>
              <a:buChar char="●"/>
            </a:pPr>
            <a:r>
              <a:rPr lang="es-ES"/>
              <a:t>Una vez identificadas, analizadas y medidas las causas raíz, iniciamos nuestro plan de implementación:</a:t>
            </a:r>
            <a:endParaRPr/>
          </a:p>
          <a:p>
            <a:pPr marL="457200" lvl="0" indent="-298450" algn="l" rtl="0">
              <a:lnSpc>
                <a:spcPct val="100000"/>
              </a:lnSpc>
              <a:spcBef>
                <a:spcPts val="0"/>
              </a:spcBef>
              <a:spcAft>
                <a:spcPts val="0"/>
              </a:spcAft>
              <a:buSzPts val="1100"/>
              <a:buFont typeface="Arial"/>
              <a:buChar char="•"/>
            </a:pPr>
            <a:r>
              <a:rPr lang="es-ES"/>
              <a:t>Realizamos un brainstorming utilizando la técnica 635 (6 personas, 3 ideas por persona, 5 minutos) para generar la mayor cantidad de ideas posibles.</a:t>
            </a:r>
            <a:endParaRPr/>
          </a:p>
          <a:p>
            <a:pPr marL="0" lvl="0" indent="0" algn="l" rtl="0">
              <a:lnSpc>
                <a:spcPct val="100000"/>
              </a:lnSpc>
              <a:spcBef>
                <a:spcPts val="0"/>
              </a:spcBef>
              <a:spcAft>
                <a:spcPts val="0"/>
              </a:spcAft>
              <a:buSzPts val="1100"/>
              <a:buNone/>
            </a:pPr>
            <a:endParaRPr/>
          </a:p>
        </p:txBody>
      </p:sp>
      <p:sp>
        <p:nvSpPr>
          <p:cNvPr id="483" name="Google Shape;48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98450" algn="l" rtl="0">
              <a:lnSpc>
                <a:spcPct val="100000"/>
              </a:lnSpc>
              <a:spcBef>
                <a:spcPts val="0"/>
              </a:spcBef>
              <a:spcAft>
                <a:spcPts val="0"/>
              </a:spcAft>
              <a:buClr>
                <a:srgbClr val="000000"/>
              </a:buClr>
              <a:buSzPts val="1100"/>
              <a:buFont typeface="Arial"/>
              <a:buChar char="●"/>
            </a:pPr>
            <a:r>
              <a:rPr lang="es-ES" b="1"/>
              <a:t>6 Plan de Implementación</a:t>
            </a:r>
            <a:endParaRPr/>
          </a:p>
          <a:p>
            <a:pPr marL="457200" lvl="0" indent="-298450" algn="l" rtl="0">
              <a:lnSpc>
                <a:spcPct val="100000"/>
              </a:lnSpc>
              <a:spcBef>
                <a:spcPts val="0"/>
              </a:spcBef>
              <a:spcAft>
                <a:spcPts val="0"/>
              </a:spcAft>
              <a:buSzPts val="1100"/>
              <a:buFont typeface="Arial"/>
              <a:buChar char="•"/>
            </a:pPr>
            <a:r>
              <a:rPr lang="es-ES"/>
              <a:t>Evaluamos las propuestas para verificar su viabilidad en términos de presupuesto, recursos y personal.</a:t>
            </a:r>
            <a:endParaRPr/>
          </a:p>
          <a:p>
            <a:pPr marL="457200" lvl="0" indent="-298450" algn="l" rtl="0">
              <a:lnSpc>
                <a:spcPct val="100000"/>
              </a:lnSpc>
              <a:spcBef>
                <a:spcPts val="0"/>
              </a:spcBef>
              <a:spcAft>
                <a:spcPts val="0"/>
              </a:spcAft>
              <a:buSzPts val="1100"/>
              <a:buFont typeface="Arial"/>
              <a:buChar char="•"/>
            </a:pPr>
            <a:r>
              <a:rPr lang="es-ES"/>
              <a:t>Elaboramos un plan de acción detallado con la oportunidad, acción, responsable, fecha de ejecución, avances y observaciones.</a:t>
            </a:r>
            <a:endParaRPr/>
          </a:p>
          <a:p>
            <a:pPr marL="0" lvl="0" indent="0" algn="l" rtl="0">
              <a:lnSpc>
                <a:spcPct val="100000"/>
              </a:lnSpc>
              <a:spcBef>
                <a:spcPts val="0"/>
              </a:spcBef>
              <a:spcAft>
                <a:spcPts val="0"/>
              </a:spcAft>
              <a:buSzPts val="1100"/>
              <a:buNone/>
            </a:pPr>
            <a:endParaRPr/>
          </a:p>
        </p:txBody>
      </p:sp>
      <p:sp>
        <p:nvSpPr>
          <p:cNvPr id="495" name="Google Shape;495;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98450" algn="l" rtl="0">
              <a:lnSpc>
                <a:spcPct val="100000"/>
              </a:lnSpc>
              <a:spcBef>
                <a:spcPts val="0"/>
              </a:spcBef>
              <a:spcAft>
                <a:spcPts val="0"/>
              </a:spcAft>
              <a:buClr>
                <a:srgbClr val="000000"/>
              </a:buClr>
              <a:buSzPts val="1100"/>
              <a:buFont typeface="Arial"/>
              <a:buChar char="●"/>
            </a:pPr>
            <a:r>
              <a:rPr lang="es-ES" b="1"/>
              <a:t>7. Plan de Control</a:t>
            </a:r>
            <a:endParaRPr/>
          </a:p>
          <a:p>
            <a:pPr marL="457200" marR="0" lvl="0" indent="-298450" algn="l" rtl="0">
              <a:lnSpc>
                <a:spcPct val="100000"/>
              </a:lnSpc>
              <a:spcBef>
                <a:spcPts val="0"/>
              </a:spcBef>
              <a:spcAft>
                <a:spcPts val="0"/>
              </a:spcAft>
              <a:buClr>
                <a:srgbClr val="000000"/>
              </a:buClr>
              <a:buSzPts val="1100"/>
              <a:buFont typeface="Arial"/>
              <a:buChar char="●"/>
            </a:pPr>
            <a:r>
              <a:rPr lang="es-ES"/>
              <a:t>El plan de control documenta cómo controlaremos las causas raíz identificadas:</a:t>
            </a:r>
            <a:endParaRPr/>
          </a:p>
          <a:p>
            <a:pPr marL="457200" lvl="0" indent="-298450" algn="l" rtl="0">
              <a:lnSpc>
                <a:spcPct val="100000"/>
              </a:lnSpc>
              <a:spcBef>
                <a:spcPts val="0"/>
              </a:spcBef>
              <a:spcAft>
                <a:spcPts val="0"/>
              </a:spcAft>
              <a:buSzPts val="1100"/>
              <a:buFont typeface="Arial"/>
              <a:buChar char="•"/>
            </a:pPr>
            <a:r>
              <a:rPr lang="es-ES"/>
              <a:t>Definimos la etapa o paso a controlar, el parámetro crítico, los límites de especificación, el método de medición, y el método de control.</a:t>
            </a:r>
            <a:endParaRPr/>
          </a:p>
          <a:p>
            <a:pPr marL="457200" lvl="0" indent="-298450" algn="l" rtl="0">
              <a:lnSpc>
                <a:spcPct val="100000"/>
              </a:lnSpc>
              <a:spcBef>
                <a:spcPts val="0"/>
              </a:spcBef>
              <a:spcAft>
                <a:spcPts val="0"/>
              </a:spcAft>
              <a:buSzPts val="1100"/>
              <a:buFont typeface="Arial"/>
              <a:buChar char="•"/>
            </a:pPr>
            <a:r>
              <a:rPr lang="es-ES"/>
              <a:t>Establecemos el tamaño y frecuencia de la muestra, quién realiza la medición y dónde se almacena la información.</a:t>
            </a:r>
            <a:endParaRPr/>
          </a:p>
          <a:p>
            <a:pPr marL="457200" lvl="0" indent="-298450" algn="l" rtl="0">
              <a:lnSpc>
                <a:spcPct val="100000"/>
              </a:lnSpc>
              <a:spcBef>
                <a:spcPts val="0"/>
              </a:spcBef>
              <a:spcAft>
                <a:spcPts val="0"/>
              </a:spcAft>
              <a:buSzPts val="1100"/>
              <a:buFont typeface="Arial"/>
              <a:buChar char="•"/>
            </a:pPr>
            <a:r>
              <a:rPr lang="es-ES"/>
              <a:t>Documentamos esto en un SOP (Procedimiento Estándar de Trabajo).</a:t>
            </a:r>
            <a:endParaRPr/>
          </a:p>
          <a:p>
            <a:pPr marL="0" lvl="0" indent="0" algn="l" rtl="0">
              <a:lnSpc>
                <a:spcPct val="100000"/>
              </a:lnSpc>
              <a:spcBef>
                <a:spcPts val="0"/>
              </a:spcBef>
              <a:spcAft>
                <a:spcPts val="0"/>
              </a:spcAft>
              <a:buSzPts val="1100"/>
              <a:buNone/>
            </a:pPr>
            <a:endParaRPr/>
          </a:p>
        </p:txBody>
      </p:sp>
      <p:sp>
        <p:nvSpPr>
          <p:cNvPr id="506" name="Google Shape;506;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98450" algn="l" rtl="0">
              <a:lnSpc>
                <a:spcPct val="100000"/>
              </a:lnSpc>
              <a:spcBef>
                <a:spcPts val="0"/>
              </a:spcBef>
              <a:spcAft>
                <a:spcPts val="0"/>
              </a:spcAft>
              <a:buClr>
                <a:srgbClr val="000000"/>
              </a:buClr>
              <a:buSzPts val="1100"/>
              <a:buFont typeface="Arial"/>
              <a:buChar char="●"/>
            </a:pPr>
            <a:r>
              <a:rPr lang="es-ES" b="1"/>
              <a:t>7. Plan de Control</a:t>
            </a:r>
            <a:endParaRPr/>
          </a:p>
          <a:p>
            <a:pPr marL="457200" marR="0" lvl="0" indent="-298450" algn="l" rtl="0">
              <a:lnSpc>
                <a:spcPct val="100000"/>
              </a:lnSpc>
              <a:spcBef>
                <a:spcPts val="0"/>
              </a:spcBef>
              <a:spcAft>
                <a:spcPts val="0"/>
              </a:spcAft>
              <a:buClr>
                <a:srgbClr val="000000"/>
              </a:buClr>
              <a:buSzPts val="1100"/>
              <a:buFont typeface="Arial"/>
              <a:buChar char="●"/>
            </a:pPr>
            <a:r>
              <a:rPr lang="es-ES"/>
              <a:t>El plan de control documenta cómo controlaremos las causas raíz identificadas:</a:t>
            </a:r>
            <a:endParaRPr/>
          </a:p>
          <a:p>
            <a:pPr marL="457200" lvl="0" indent="-298450" algn="l" rtl="0">
              <a:lnSpc>
                <a:spcPct val="100000"/>
              </a:lnSpc>
              <a:spcBef>
                <a:spcPts val="0"/>
              </a:spcBef>
              <a:spcAft>
                <a:spcPts val="0"/>
              </a:spcAft>
              <a:buSzPts val="1100"/>
              <a:buFont typeface="Arial"/>
              <a:buChar char="•"/>
            </a:pPr>
            <a:r>
              <a:rPr lang="es-ES"/>
              <a:t>Definimos la etapa o paso a controlar, el parámetro crítico, los límites de especificación, el método de medición, y el método de control.</a:t>
            </a:r>
            <a:endParaRPr/>
          </a:p>
          <a:p>
            <a:pPr marL="457200" lvl="0" indent="-298450" algn="l" rtl="0">
              <a:lnSpc>
                <a:spcPct val="100000"/>
              </a:lnSpc>
              <a:spcBef>
                <a:spcPts val="0"/>
              </a:spcBef>
              <a:spcAft>
                <a:spcPts val="0"/>
              </a:spcAft>
              <a:buSzPts val="1100"/>
              <a:buFont typeface="Arial"/>
              <a:buChar char="•"/>
            </a:pPr>
            <a:r>
              <a:rPr lang="es-ES"/>
              <a:t>Establecemos el tamaño y frecuencia de la muestra, quién realiza la medición y dónde se almacena la información.</a:t>
            </a:r>
            <a:endParaRPr/>
          </a:p>
          <a:p>
            <a:pPr marL="457200" lvl="0" indent="-298450" algn="l" rtl="0">
              <a:lnSpc>
                <a:spcPct val="100000"/>
              </a:lnSpc>
              <a:spcBef>
                <a:spcPts val="0"/>
              </a:spcBef>
              <a:spcAft>
                <a:spcPts val="0"/>
              </a:spcAft>
              <a:buSzPts val="1100"/>
              <a:buFont typeface="Arial"/>
              <a:buChar char="•"/>
            </a:pPr>
            <a:r>
              <a:rPr lang="es-ES"/>
              <a:t>Documentamos esto en un SOP (Procedimiento Estándar de Trabajo).</a:t>
            </a:r>
            <a:endParaRPr/>
          </a:p>
          <a:p>
            <a:pPr marL="0" lvl="0" indent="0" algn="l" rtl="0">
              <a:lnSpc>
                <a:spcPct val="100000"/>
              </a:lnSpc>
              <a:spcBef>
                <a:spcPts val="0"/>
              </a:spcBef>
              <a:spcAft>
                <a:spcPts val="0"/>
              </a:spcAft>
              <a:buSzPts val="1100"/>
              <a:buNone/>
            </a:pPr>
            <a:endParaRPr/>
          </a:p>
        </p:txBody>
      </p:sp>
      <p:sp>
        <p:nvSpPr>
          <p:cNvPr id="506" name="Google Shape;506;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304861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98450" algn="l" rtl="0">
              <a:lnSpc>
                <a:spcPct val="100000"/>
              </a:lnSpc>
              <a:spcBef>
                <a:spcPts val="0"/>
              </a:spcBef>
              <a:spcAft>
                <a:spcPts val="0"/>
              </a:spcAft>
              <a:buClr>
                <a:srgbClr val="000000"/>
              </a:buClr>
              <a:buSzPts val="1100"/>
              <a:buFont typeface="Arial"/>
              <a:buChar char="●"/>
            </a:pPr>
            <a:r>
              <a:rPr lang="es-ES" b="1"/>
              <a:t>6. Evaluación de Beneficios Financieros</a:t>
            </a:r>
            <a:endParaRPr/>
          </a:p>
          <a:p>
            <a:pPr marL="457200" marR="0" lvl="0" indent="-298450" algn="l" rtl="0">
              <a:lnSpc>
                <a:spcPct val="100000"/>
              </a:lnSpc>
              <a:spcBef>
                <a:spcPts val="0"/>
              </a:spcBef>
              <a:spcAft>
                <a:spcPts val="0"/>
              </a:spcAft>
              <a:buClr>
                <a:srgbClr val="000000"/>
              </a:buClr>
              <a:buSzPts val="1100"/>
              <a:buFont typeface="Arial"/>
              <a:buChar char="●"/>
            </a:pPr>
            <a:r>
              <a:rPr lang="es-ES"/>
              <a:t>Evaluamos los beneficios financieros del proyecto en términos de ahorros, incremento de piezas, productividad y evitar la pérdida de clientes, traduciendo todo esto en dólares proyectados anualmente.</a:t>
            </a:r>
            <a:endParaRPr/>
          </a:p>
          <a:p>
            <a:pPr marL="0" lvl="0" indent="0" algn="l" rtl="0">
              <a:lnSpc>
                <a:spcPct val="100000"/>
              </a:lnSpc>
              <a:spcBef>
                <a:spcPts val="0"/>
              </a:spcBef>
              <a:spcAft>
                <a:spcPts val="0"/>
              </a:spcAft>
              <a:buSzPts val="1100"/>
              <a:buNone/>
            </a:pPr>
            <a:endParaRPr/>
          </a:p>
        </p:txBody>
      </p:sp>
      <p:sp>
        <p:nvSpPr>
          <p:cNvPr id="518" name="Google Shape;51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s-ES"/>
              <a:t>Poner las lecciones aprendidas sobre el proyecto reallas herramientas y experiencias ganadas o relacionadas con lecciones sobre eventualidades o situaciones que debieron ser obstáculos en el proyecto y como fueron superadas.</a:t>
            </a:r>
            <a:endParaRPr/>
          </a:p>
          <a:p>
            <a:pPr marL="0" lvl="0" indent="0" algn="l" rtl="0">
              <a:lnSpc>
                <a:spcPct val="100000"/>
              </a:lnSpc>
              <a:spcBef>
                <a:spcPts val="0"/>
              </a:spcBef>
              <a:spcAft>
                <a:spcPts val="0"/>
              </a:spcAft>
              <a:buSzPts val="1100"/>
              <a:buNone/>
            </a:pPr>
            <a:endParaRPr/>
          </a:p>
        </p:txBody>
      </p:sp>
      <p:sp>
        <p:nvSpPr>
          <p:cNvPr id="527" name="Google Shape;527;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s-ES" sz="1100" b="1">
                <a:highlight>
                  <a:srgbClr val="FFFF00"/>
                </a:highlight>
                <a:latin typeface="Montserrat"/>
                <a:ea typeface="Montserrat"/>
                <a:cs typeface="Montserrat"/>
                <a:sym typeface="Montserrat"/>
              </a:rPr>
              <a:t>-Incluir esta información en la hoja el nombre del proyecto.</a:t>
            </a:r>
            <a:endParaRPr/>
          </a:p>
          <a:p>
            <a:pPr marL="0" marR="0" lvl="0" indent="0" algn="l" rtl="0">
              <a:lnSpc>
                <a:spcPct val="100000"/>
              </a:lnSpc>
              <a:spcBef>
                <a:spcPts val="0"/>
              </a:spcBef>
              <a:spcAft>
                <a:spcPts val="0"/>
              </a:spcAft>
              <a:buClr>
                <a:srgbClr val="000000"/>
              </a:buClr>
              <a:buSzPts val="1100"/>
              <a:buFont typeface="Arial"/>
              <a:buNone/>
            </a:pPr>
            <a:r>
              <a:rPr lang="es-ES" sz="1100" b="1">
                <a:highlight>
                  <a:srgbClr val="FFFF00"/>
                </a:highlight>
                <a:latin typeface="Montserrat"/>
                <a:ea typeface="Montserrat"/>
                <a:cs typeface="Montserrat"/>
                <a:sym typeface="Montserrat"/>
              </a:rPr>
              <a:t>-Poner en esta Hoja  el Nombre completo (como aparece en el acta de nacimiento) + Generación + Nombre del proyecto + Indicar si el proyecto es trabajado en equipo o individual + Ahorros anualizados en USD , Empresa o institución y correo electrónico. </a:t>
            </a: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36" name="Google Shape;536;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98450" algn="l" rtl="0">
              <a:lnSpc>
                <a:spcPct val="100000"/>
              </a:lnSpc>
              <a:spcBef>
                <a:spcPts val="0"/>
              </a:spcBef>
              <a:spcAft>
                <a:spcPts val="0"/>
              </a:spcAft>
              <a:buClr>
                <a:srgbClr val="000000"/>
              </a:buClr>
              <a:buSzPts val="1100"/>
              <a:buFont typeface="Arial"/>
              <a:buChar char="●"/>
            </a:pPr>
            <a:r>
              <a:rPr lang="es-ES" b="1"/>
              <a:t>Síntesis en el A3</a:t>
            </a:r>
            <a:endParaRPr/>
          </a:p>
          <a:p>
            <a:pPr marL="457200" marR="0" lvl="0" indent="-298450" algn="l" rtl="0">
              <a:lnSpc>
                <a:spcPct val="100000"/>
              </a:lnSpc>
              <a:spcBef>
                <a:spcPts val="0"/>
              </a:spcBef>
              <a:spcAft>
                <a:spcPts val="0"/>
              </a:spcAft>
              <a:buClr>
                <a:srgbClr val="000000"/>
              </a:buClr>
              <a:buSzPts val="1100"/>
              <a:buFont typeface="Arial"/>
              <a:buChar char="●"/>
            </a:pPr>
            <a:r>
              <a:rPr lang="es-ES"/>
              <a:t>Toda la información recolectada se sintetiza en el A3 de la siguiente manera:</a:t>
            </a:r>
            <a:endParaRPr/>
          </a:p>
          <a:p>
            <a:pPr marL="457200" lvl="0" indent="-298450" algn="l" rtl="0">
              <a:lnSpc>
                <a:spcPct val="100000"/>
              </a:lnSpc>
              <a:spcBef>
                <a:spcPts val="0"/>
              </a:spcBef>
              <a:spcAft>
                <a:spcPts val="0"/>
              </a:spcAft>
              <a:buSzPts val="1100"/>
              <a:buFont typeface="Arial"/>
              <a:buChar char="•"/>
            </a:pPr>
            <a:r>
              <a:rPr lang="es-ES" b="1"/>
              <a:t>Apartado 1</a:t>
            </a:r>
            <a:r>
              <a:rPr lang="es-ES"/>
              <a:t>: Definición del problema con el 5W2H.</a:t>
            </a:r>
            <a:endParaRPr/>
          </a:p>
          <a:p>
            <a:pPr marL="457200" lvl="0" indent="-298450" algn="l" rtl="0">
              <a:lnSpc>
                <a:spcPct val="100000"/>
              </a:lnSpc>
              <a:spcBef>
                <a:spcPts val="0"/>
              </a:spcBef>
              <a:spcAft>
                <a:spcPts val="0"/>
              </a:spcAft>
              <a:buSzPts val="1100"/>
              <a:buFont typeface="Arial"/>
              <a:buChar char="•"/>
            </a:pPr>
            <a:r>
              <a:rPr lang="es-ES" b="1"/>
              <a:t>Apartado 2</a:t>
            </a:r>
            <a:r>
              <a:rPr lang="es-ES"/>
              <a:t>: Resumen del swimlane y situación actual.</a:t>
            </a:r>
            <a:endParaRPr/>
          </a:p>
          <a:p>
            <a:pPr marL="457200" lvl="0" indent="-298450" algn="l" rtl="0">
              <a:lnSpc>
                <a:spcPct val="100000"/>
              </a:lnSpc>
              <a:spcBef>
                <a:spcPts val="0"/>
              </a:spcBef>
              <a:spcAft>
                <a:spcPts val="0"/>
              </a:spcAft>
              <a:buSzPts val="1100"/>
              <a:buFont typeface="Arial"/>
              <a:buChar char="•"/>
            </a:pPr>
            <a:r>
              <a:rPr lang="es-ES" b="1"/>
              <a:t>Apartado 3</a:t>
            </a:r>
            <a:r>
              <a:rPr lang="es-ES"/>
              <a:t>: Metas y objetivos específicos.</a:t>
            </a:r>
            <a:endParaRPr/>
          </a:p>
          <a:p>
            <a:pPr marL="457200" lvl="0" indent="-298450" algn="l" rtl="0">
              <a:lnSpc>
                <a:spcPct val="100000"/>
              </a:lnSpc>
              <a:spcBef>
                <a:spcPts val="0"/>
              </a:spcBef>
              <a:spcAft>
                <a:spcPts val="0"/>
              </a:spcAft>
              <a:buSzPts val="1100"/>
              <a:buFont typeface="Arial"/>
              <a:buChar char="•"/>
            </a:pPr>
            <a:r>
              <a:rPr lang="es-ES" b="1"/>
              <a:t>Apartado 4</a:t>
            </a:r>
            <a:r>
              <a:rPr lang="es-ES"/>
              <a:t>: Herramientas utilizadas (Ishikawa, árbol causal, Pareto) y breves descripciones de las causas raíces.</a:t>
            </a:r>
            <a:endParaRPr/>
          </a:p>
          <a:p>
            <a:pPr marL="457200" lvl="0" indent="-298450" algn="l" rtl="0">
              <a:lnSpc>
                <a:spcPct val="100000"/>
              </a:lnSpc>
              <a:spcBef>
                <a:spcPts val="0"/>
              </a:spcBef>
              <a:spcAft>
                <a:spcPts val="0"/>
              </a:spcAft>
              <a:buSzPts val="1100"/>
              <a:buFont typeface="Arial"/>
              <a:buChar char="•"/>
            </a:pPr>
            <a:r>
              <a:rPr lang="es-ES" b="1"/>
              <a:t>Apartado 5</a:t>
            </a:r>
            <a:r>
              <a:rPr lang="es-ES"/>
              <a:t>: Propuestas de mejora y cómo afectan las causas raíz.</a:t>
            </a:r>
            <a:endParaRPr/>
          </a:p>
          <a:p>
            <a:pPr marL="457200" lvl="0" indent="-298450" algn="l" rtl="0">
              <a:lnSpc>
                <a:spcPct val="100000"/>
              </a:lnSpc>
              <a:spcBef>
                <a:spcPts val="0"/>
              </a:spcBef>
              <a:spcAft>
                <a:spcPts val="0"/>
              </a:spcAft>
              <a:buSzPts val="1100"/>
              <a:buFont typeface="Arial"/>
              <a:buChar char="•"/>
            </a:pPr>
            <a:r>
              <a:rPr lang="es-ES" b="1"/>
              <a:t>Apartado 6</a:t>
            </a:r>
            <a:r>
              <a:rPr lang="es-ES"/>
              <a:t>: Plan de acción resumido con actividades, responsables y fechas.</a:t>
            </a:r>
            <a:endParaRPr/>
          </a:p>
          <a:p>
            <a:pPr marL="457200" lvl="0" indent="-298450" algn="l" rtl="0">
              <a:lnSpc>
                <a:spcPct val="100000"/>
              </a:lnSpc>
              <a:spcBef>
                <a:spcPts val="0"/>
              </a:spcBef>
              <a:spcAft>
                <a:spcPts val="0"/>
              </a:spcAft>
              <a:buSzPts val="1100"/>
              <a:buFont typeface="Arial"/>
              <a:buChar char="•"/>
            </a:pPr>
            <a:r>
              <a:rPr lang="es-ES" b="1"/>
              <a:t>Apartado 7</a:t>
            </a:r>
            <a:r>
              <a:rPr lang="es-ES"/>
              <a:t>: Problemas anticipados, medidas de control y lecciones aprendidas.</a:t>
            </a:r>
            <a:endParaRPr/>
          </a:p>
          <a:p>
            <a:pPr marL="0" lvl="0" indent="0" algn="l" rtl="0">
              <a:lnSpc>
                <a:spcPct val="100000"/>
              </a:lnSpc>
              <a:spcBef>
                <a:spcPts val="0"/>
              </a:spcBef>
              <a:spcAft>
                <a:spcPts val="0"/>
              </a:spcAft>
              <a:buSzPts val="1100"/>
              <a:buNone/>
            </a:pPr>
            <a:endParaRPr/>
          </a:p>
        </p:txBody>
      </p:sp>
      <p:sp>
        <p:nvSpPr>
          <p:cNvPr id="108" name="Google Shape;10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98450" algn="l" rtl="0">
              <a:lnSpc>
                <a:spcPct val="100000"/>
              </a:lnSpc>
              <a:spcBef>
                <a:spcPts val="0"/>
              </a:spcBef>
              <a:spcAft>
                <a:spcPts val="0"/>
              </a:spcAft>
              <a:buClr>
                <a:srgbClr val="000000"/>
              </a:buClr>
              <a:buSzPts val="1100"/>
              <a:buFont typeface="Arial"/>
              <a:buChar char="●"/>
            </a:pPr>
            <a:r>
              <a:rPr lang="es-ES" b="1"/>
              <a:t>1. Definición del Problema</a:t>
            </a:r>
            <a:endParaRPr/>
          </a:p>
          <a:p>
            <a:pPr marL="457200" marR="0" lvl="0" indent="-298450" algn="l" rtl="0">
              <a:lnSpc>
                <a:spcPct val="100000"/>
              </a:lnSpc>
              <a:spcBef>
                <a:spcPts val="0"/>
              </a:spcBef>
              <a:spcAft>
                <a:spcPts val="0"/>
              </a:spcAft>
              <a:buClr>
                <a:srgbClr val="000000"/>
              </a:buClr>
              <a:buSzPts val="1100"/>
              <a:buFont typeface="Arial"/>
              <a:buChar char="●"/>
            </a:pPr>
            <a:r>
              <a:rPr lang="es-ES"/>
              <a:t>Para empezar con nuestros proyectos, utilizamos la herramienta conocida como el 5W2H. Esta herramienta nos ayuda a definir el problema respondiendo preguntas clave:</a:t>
            </a:r>
            <a:endParaRPr/>
          </a:p>
          <a:p>
            <a:pPr marL="457200" lvl="0" indent="-298450" algn="l" rtl="0">
              <a:lnSpc>
                <a:spcPct val="100000"/>
              </a:lnSpc>
              <a:spcBef>
                <a:spcPts val="0"/>
              </a:spcBef>
              <a:spcAft>
                <a:spcPts val="0"/>
              </a:spcAft>
              <a:buSzPts val="1100"/>
              <a:buFont typeface="Arial"/>
              <a:buChar char="•"/>
            </a:pPr>
            <a:r>
              <a:rPr lang="es-ES"/>
              <a:t>¿Cuál es el problema?</a:t>
            </a:r>
            <a:endParaRPr/>
          </a:p>
          <a:p>
            <a:pPr marL="457200" lvl="0" indent="-298450" algn="l" rtl="0">
              <a:lnSpc>
                <a:spcPct val="100000"/>
              </a:lnSpc>
              <a:spcBef>
                <a:spcPts val="0"/>
              </a:spcBef>
              <a:spcAft>
                <a:spcPts val="0"/>
              </a:spcAft>
              <a:buSzPts val="1100"/>
              <a:buFont typeface="Arial"/>
              <a:buChar char="•"/>
            </a:pPr>
            <a:r>
              <a:rPr lang="es-ES"/>
              <a:t>¿Quién es el cliente (interno o externo) más afectado por el problema?</a:t>
            </a:r>
            <a:endParaRPr/>
          </a:p>
          <a:p>
            <a:pPr marL="457200" lvl="0" indent="-298450" algn="l" rtl="0">
              <a:lnSpc>
                <a:spcPct val="100000"/>
              </a:lnSpc>
              <a:spcBef>
                <a:spcPts val="0"/>
              </a:spcBef>
              <a:spcAft>
                <a:spcPts val="0"/>
              </a:spcAft>
              <a:buSzPts val="1100"/>
              <a:buFont typeface="Arial"/>
              <a:buChar char="•"/>
            </a:pPr>
            <a:r>
              <a:rPr lang="es-ES"/>
              <a:t>¿Cuáles son los criterios críticos en términos de calidad, entrega y costos?</a:t>
            </a:r>
            <a:endParaRPr/>
          </a:p>
          <a:p>
            <a:pPr marL="457200" lvl="0" indent="-298450" algn="l" rtl="0">
              <a:lnSpc>
                <a:spcPct val="100000"/>
              </a:lnSpc>
              <a:spcBef>
                <a:spcPts val="0"/>
              </a:spcBef>
              <a:spcAft>
                <a:spcPts val="0"/>
              </a:spcAft>
              <a:buSzPts val="1100"/>
              <a:buFont typeface="Arial"/>
              <a:buChar char="•"/>
            </a:pPr>
            <a:r>
              <a:rPr lang="es-ES"/>
              <a:t>¿Cuál es la medición del problema, si es que existe?</a:t>
            </a:r>
            <a:endParaRPr/>
          </a:p>
          <a:p>
            <a:pPr marL="457200" lvl="0" indent="-298450" algn="l" rtl="0">
              <a:lnSpc>
                <a:spcPct val="100000"/>
              </a:lnSpc>
              <a:spcBef>
                <a:spcPts val="0"/>
              </a:spcBef>
              <a:spcAft>
                <a:spcPts val="0"/>
              </a:spcAft>
              <a:buSzPts val="1100"/>
              <a:buFont typeface="Arial"/>
              <a:buChar char="•"/>
            </a:pPr>
            <a:r>
              <a:rPr lang="es-ES"/>
              <a:t>¿Dónde y cuándo fue observado el problema por primera vez?</a:t>
            </a:r>
            <a:endParaRPr/>
          </a:p>
          <a:p>
            <a:pPr marL="457200" lvl="0" indent="-298450" algn="l" rtl="0">
              <a:lnSpc>
                <a:spcPct val="100000"/>
              </a:lnSpc>
              <a:spcBef>
                <a:spcPts val="0"/>
              </a:spcBef>
              <a:spcAft>
                <a:spcPts val="0"/>
              </a:spcAft>
              <a:buSzPts val="1100"/>
              <a:buFont typeface="Arial"/>
              <a:buChar char="•"/>
            </a:pPr>
            <a:r>
              <a:rPr lang="es-ES"/>
              <a:t>¿Cuál es la magnitud del problema dentro del negocio?</a:t>
            </a:r>
            <a:endParaRPr/>
          </a:p>
          <a:p>
            <a:pPr marL="457200" marR="0" lvl="0" indent="-298450" algn="l" rtl="0">
              <a:lnSpc>
                <a:spcPct val="100000"/>
              </a:lnSpc>
              <a:spcBef>
                <a:spcPts val="0"/>
              </a:spcBef>
              <a:spcAft>
                <a:spcPts val="0"/>
              </a:spcAft>
              <a:buClr>
                <a:srgbClr val="000000"/>
              </a:buClr>
              <a:buSzPts val="1100"/>
              <a:buFont typeface="Arial"/>
              <a:buChar char="●"/>
            </a:pPr>
            <a:r>
              <a:rPr lang="es-ES"/>
              <a:t>Con esta información, hacemos un resumen completo del problema para incluirlo en la sección de antecedentes del A3.</a:t>
            </a:r>
            <a:endParaRPr/>
          </a:p>
          <a:p>
            <a:pPr marL="0" lvl="0" indent="0" algn="l" rtl="0">
              <a:lnSpc>
                <a:spcPct val="100000"/>
              </a:lnSpc>
              <a:spcBef>
                <a:spcPts val="0"/>
              </a:spcBef>
              <a:spcAft>
                <a:spcPts val="0"/>
              </a:spcAft>
              <a:buSzPts val="1100"/>
              <a:buNone/>
            </a:pPr>
            <a:endParaRPr/>
          </a:p>
        </p:txBody>
      </p:sp>
      <p:sp>
        <p:nvSpPr>
          <p:cNvPr id="141" name="Google Shape;141;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98450" algn="l" rtl="0">
              <a:lnSpc>
                <a:spcPct val="100000"/>
              </a:lnSpc>
              <a:spcBef>
                <a:spcPts val="0"/>
              </a:spcBef>
              <a:spcAft>
                <a:spcPts val="0"/>
              </a:spcAft>
              <a:buClr>
                <a:srgbClr val="000000"/>
              </a:buClr>
              <a:buSzPts val="1100"/>
              <a:buFont typeface="Arial"/>
              <a:buChar char="●"/>
            </a:pPr>
            <a:r>
              <a:rPr lang="es-ES" b="1"/>
              <a:t>1. Definición del Problema</a:t>
            </a:r>
            <a:endParaRPr/>
          </a:p>
          <a:p>
            <a:pPr marL="457200" marR="0" lvl="0" indent="-298450" algn="l" rtl="0">
              <a:lnSpc>
                <a:spcPct val="100000"/>
              </a:lnSpc>
              <a:spcBef>
                <a:spcPts val="0"/>
              </a:spcBef>
              <a:spcAft>
                <a:spcPts val="0"/>
              </a:spcAft>
              <a:buClr>
                <a:srgbClr val="000000"/>
              </a:buClr>
              <a:buSzPts val="1100"/>
              <a:buFont typeface="Arial"/>
              <a:buChar char="●"/>
            </a:pPr>
            <a:r>
              <a:rPr lang="es-ES"/>
              <a:t>Para empezar con nuestros proyectos, utilizamos la herramienta conocida como el 5W2H. Esta herramienta nos ayuda a definir el problema respondiendo preguntas clave:</a:t>
            </a:r>
            <a:endParaRPr/>
          </a:p>
          <a:p>
            <a:pPr marL="457200" lvl="0" indent="-298450" algn="l" rtl="0">
              <a:lnSpc>
                <a:spcPct val="100000"/>
              </a:lnSpc>
              <a:spcBef>
                <a:spcPts val="0"/>
              </a:spcBef>
              <a:spcAft>
                <a:spcPts val="0"/>
              </a:spcAft>
              <a:buSzPts val="1100"/>
              <a:buFont typeface="Arial"/>
              <a:buChar char="•"/>
            </a:pPr>
            <a:r>
              <a:rPr lang="es-ES"/>
              <a:t>¿Cuál es el problema?</a:t>
            </a:r>
            <a:endParaRPr/>
          </a:p>
          <a:p>
            <a:pPr marL="457200" lvl="0" indent="-298450" algn="l" rtl="0">
              <a:lnSpc>
                <a:spcPct val="100000"/>
              </a:lnSpc>
              <a:spcBef>
                <a:spcPts val="0"/>
              </a:spcBef>
              <a:spcAft>
                <a:spcPts val="0"/>
              </a:spcAft>
              <a:buSzPts val="1100"/>
              <a:buFont typeface="Arial"/>
              <a:buChar char="•"/>
            </a:pPr>
            <a:r>
              <a:rPr lang="es-ES"/>
              <a:t>¿Quién es el cliente (interno o externo) más afectado por el problema?</a:t>
            </a:r>
            <a:endParaRPr/>
          </a:p>
          <a:p>
            <a:pPr marL="457200" lvl="0" indent="-298450" algn="l" rtl="0">
              <a:lnSpc>
                <a:spcPct val="100000"/>
              </a:lnSpc>
              <a:spcBef>
                <a:spcPts val="0"/>
              </a:spcBef>
              <a:spcAft>
                <a:spcPts val="0"/>
              </a:spcAft>
              <a:buSzPts val="1100"/>
              <a:buFont typeface="Arial"/>
              <a:buChar char="•"/>
            </a:pPr>
            <a:r>
              <a:rPr lang="es-ES"/>
              <a:t>¿Cuáles son los criterios críticos en términos de calidad, entrega y costos?</a:t>
            </a:r>
            <a:endParaRPr/>
          </a:p>
          <a:p>
            <a:pPr marL="457200" lvl="0" indent="-298450" algn="l" rtl="0">
              <a:lnSpc>
                <a:spcPct val="100000"/>
              </a:lnSpc>
              <a:spcBef>
                <a:spcPts val="0"/>
              </a:spcBef>
              <a:spcAft>
                <a:spcPts val="0"/>
              </a:spcAft>
              <a:buSzPts val="1100"/>
              <a:buFont typeface="Arial"/>
              <a:buChar char="•"/>
            </a:pPr>
            <a:r>
              <a:rPr lang="es-ES"/>
              <a:t>¿Cuál es la medición del problema, si es que existe?</a:t>
            </a:r>
            <a:endParaRPr/>
          </a:p>
          <a:p>
            <a:pPr marL="457200" lvl="0" indent="-298450" algn="l" rtl="0">
              <a:lnSpc>
                <a:spcPct val="100000"/>
              </a:lnSpc>
              <a:spcBef>
                <a:spcPts val="0"/>
              </a:spcBef>
              <a:spcAft>
                <a:spcPts val="0"/>
              </a:spcAft>
              <a:buSzPts val="1100"/>
              <a:buFont typeface="Arial"/>
              <a:buChar char="•"/>
            </a:pPr>
            <a:r>
              <a:rPr lang="es-ES"/>
              <a:t>¿Dónde y cuándo fue observado el problema por primera vez?</a:t>
            </a:r>
            <a:endParaRPr/>
          </a:p>
          <a:p>
            <a:pPr marL="457200" lvl="0" indent="-298450" algn="l" rtl="0">
              <a:lnSpc>
                <a:spcPct val="100000"/>
              </a:lnSpc>
              <a:spcBef>
                <a:spcPts val="0"/>
              </a:spcBef>
              <a:spcAft>
                <a:spcPts val="0"/>
              </a:spcAft>
              <a:buSzPts val="1100"/>
              <a:buFont typeface="Arial"/>
              <a:buChar char="•"/>
            </a:pPr>
            <a:r>
              <a:rPr lang="es-ES"/>
              <a:t>¿Cuál es la magnitud del problema dentro del negocio?</a:t>
            </a:r>
            <a:endParaRPr/>
          </a:p>
          <a:p>
            <a:pPr marL="457200" marR="0" lvl="0" indent="-298450" algn="l" rtl="0">
              <a:lnSpc>
                <a:spcPct val="100000"/>
              </a:lnSpc>
              <a:spcBef>
                <a:spcPts val="0"/>
              </a:spcBef>
              <a:spcAft>
                <a:spcPts val="0"/>
              </a:spcAft>
              <a:buClr>
                <a:srgbClr val="000000"/>
              </a:buClr>
              <a:buSzPts val="1100"/>
              <a:buFont typeface="Arial"/>
              <a:buChar char="●"/>
            </a:pPr>
            <a:r>
              <a:rPr lang="es-ES"/>
              <a:t>Con esta información, hacemos un resumen completo del problema para incluirlo en la sección de antecedentes del A3.</a:t>
            </a:r>
            <a:endParaRPr/>
          </a:p>
          <a:p>
            <a:pPr marL="0" lvl="0" indent="0" algn="l" rtl="0">
              <a:lnSpc>
                <a:spcPct val="100000"/>
              </a:lnSpc>
              <a:spcBef>
                <a:spcPts val="0"/>
              </a:spcBef>
              <a:spcAft>
                <a:spcPts val="0"/>
              </a:spcAft>
              <a:buSzPts val="1100"/>
              <a:buNone/>
            </a:pPr>
            <a:endParaRPr/>
          </a:p>
        </p:txBody>
      </p:sp>
      <p:sp>
        <p:nvSpPr>
          <p:cNvPr id="141" name="Google Shape;141;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957340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s-ES"/>
              <a:t>2. Una vez completada la definición del problema, procedemos a mapear el proceso utilizando el swimlane. Esta herramienta de mapeo identifica las áreas y pasos involucrados, las decisiones que se toman y cómo ocurre el proceso. Durante este mapeo, identificamos:</a:t>
            </a:r>
            <a:endParaRPr/>
          </a:p>
          <a:p>
            <a:pPr marL="457200" lvl="0" indent="-298450" algn="l" rtl="0">
              <a:lnSpc>
                <a:spcPct val="100000"/>
              </a:lnSpc>
              <a:spcBef>
                <a:spcPts val="0"/>
              </a:spcBef>
              <a:spcAft>
                <a:spcPts val="0"/>
              </a:spcAft>
              <a:buSzPts val="1100"/>
              <a:buFont typeface="Arial"/>
              <a:buChar char="•"/>
            </a:pPr>
            <a:r>
              <a:rPr lang="es-ES"/>
              <a:t>Operaciones manuales</a:t>
            </a:r>
            <a:endParaRPr/>
          </a:p>
          <a:p>
            <a:pPr marL="457200" lvl="0" indent="-298450" algn="l" rtl="0">
              <a:lnSpc>
                <a:spcPct val="100000"/>
              </a:lnSpc>
              <a:spcBef>
                <a:spcPts val="0"/>
              </a:spcBef>
              <a:spcAft>
                <a:spcPts val="0"/>
              </a:spcAft>
              <a:buSzPts val="1100"/>
              <a:buFont typeface="Arial"/>
              <a:buChar char="•"/>
            </a:pPr>
            <a:r>
              <a:rPr lang="es-ES"/>
              <a:t>Cuellos de botella</a:t>
            </a:r>
            <a:endParaRPr/>
          </a:p>
          <a:p>
            <a:pPr marL="457200" lvl="0" indent="-298450" algn="l" rtl="0">
              <a:lnSpc>
                <a:spcPct val="100000"/>
              </a:lnSpc>
              <a:spcBef>
                <a:spcPts val="0"/>
              </a:spcBef>
              <a:spcAft>
                <a:spcPts val="0"/>
              </a:spcAft>
              <a:buSzPts val="1100"/>
              <a:buFont typeface="Arial"/>
              <a:buChar char="•"/>
            </a:pPr>
            <a:r>
              <a:rPr lang="es-ES"/>
              <a:t>Tiempos asociados a cada paso</a:t>
            </a:r>
            <a:endParaRPr/>
          </a:p>
          <a:p>
            <a:pPr marL="457200" lvl="0" indent="-298450" algn="l" rtl="0">
              <a:lnSpc>
                <a:spcPct val="100000"/>
              </a:lnSpc>
              <a:spcBef>
                <a:spcPts val="0"/>
              </a:spcBef>
              <a:spcAft>
                <a:spcPts val="0"/>
              </a:spcAft>
              <a:buSzPts val="1100"/>
              <a:buFont typeface="Arial"/>
              <a:buChar char="•"/>
            </a:pPr>
            <a:r>
              <a:rPr lang="es-ES"/>
              <a:t>Si cada operación agrega valor, no agrega valor, o es una operación necesaria sin agregar valor</a:t>
            </a:r>
            <a:endParaRPr/>
          </a:p>
          <a:p>
            <a:pPr marL="457200" marR="0" lvl="0" indent="-298450" algn="l" rtl="0">
              <a:lnSpc>
                <a:spcPct val="100000"/>
              </a:lnSpc>
              <a:spcBef>
                <a:spcPts val="0"/>
              </a:spcBef>
              <a:spcAft>
                <a:spcPts val="0"/>
              </a:spcAft>
              <a:buClr>
                <a:srgbClr val="000000"/>
              </a:buClr>
              <a:buSzPts val="1100"/>
              <a:buFont typeface="Arial"/>
              <a:buChar char="●"/>
            </a:pPr>
            <a:r>
              <a:rPr lang="es-ES"/>
              <a:t>Finalizado el swimlane, realizamos un resumen de la situación actual, visualizando cómo estamos actualmente en este proceso o procedimientos.</a:t>
            </a:r>
            <a:endParaRPr/>
          </a:p>
          <a:p>
            <a:pPr marL="0" lvl="0" indent="0" algn="l" rtl="0">
              <a:lnSpc>
                <a:spcPct val="100000"/>
              </a:lnSpc>
              <a:spcBef>
                <a:spcPts val="0"/>
              </a:spcBef>
              <a:spcAft>
                <a:spcPts val="0"/>
              </a:spcAft>
              <a:buSzPts val="1100"/>
              <a:buNone/>
            </a:pPr>
            <a:endParaRPr/>
          </a:p>
        </p:txBody>
      </p:sp>
      <p:sp>
        <p:nvSpPr>
          <p:cNvPr id="153" name="Google Shape;153;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s-ES"/>
              <a:t>2. Una vez completada la definición del problema, procedemos a mapear el proceso utilizando el swimlane. Esta herramienta de mapeo identifica las áreas y pasos involucrados, las decisiones que se toman y cómo ocurre el proceso. Durante este mapeo, identificamos:</a:t>
            </a:r>
            <a:endParaRPr/>
          </a:p>
          <a:p>
            <a:pPr marL="457200" lvl="0" indent="-298450" algn="l" rtl="0">
              <a:lnSpc>
                <a:spcPct val="100000"/>
              </a:lnSpc>
              <a:spcBef>
                <a:spcPts val="0"/>
              </a:spcBef>
              <a:spcAft>
                <a:spcPts val="0"/>
              </a:spcAft>
              <a:buSzPts val="1100"/>
              <a:buFont typeface="Arial"/>
              <a:buChar char="•"/>
            </a:pPr>
            <a:r>
              <a:rPr lang="es-ES"/>
              <a:t>Operaciones manuales</a:t>
            </a:r>
            <a:endParaRPr/>
          </a:p>
          <a:p>
            <a:pPr marL="457200" lvl="0" indent="-298450" algn="l" rtl="0">
              <a:lnSpc>
                <a:spcPct val="100000"/>
              </a:lnSpc>
              <a:spcBef>
                <a:spcPts val="0"/>
              </a:spcBef>
              <a:spcAft>
                <a:spcPts val="0"/>
              </a:spcAft>
              <a:buSzPts val="1100"/>
              <a:buFont typeface="Arial"/>
              <a:buChar char="•"/>
            </a:pPr>
            <a:r>
              <a:rPr lang="es-ES"/>
              <a:t>Cuellos de botella</a:t>
            </a:r>
            <a:endParaRPr/>
          </a:p>
          <a:p>
            <a:pPr marL="457200" lvl="0" indent="-298450" algn="l" rtl="0">
              <a:lnSpc>
                <a:spcPct val="100000"/>
              </a:lnSpc>
              <a:spcBef>
                <a:spcPts val="0"/>
              </a:spcBef>
              <a:spcAft>
                <a:spcPts val="0"/>
              </a:spcAft>
              <a:buSzPts val="1100"/>
              <a:buFont typeface="Arial"/>
              <a:buChar char="•"/>
            </a:pPr>
            <a:r>
              <a:rPr lang="es-ES"/>
              <a:t>Tiempos asociados a cada paso</a:t>
            </a:r>
            <a:endParaRPr/>
          </a:p>
          <a:p>
            <a:pPr marL="457200" lvl="0" indent="-298450" algn="l" rtl="0">
              <a:lnSpc>
                <a:spcPct val="100000"/>
              </a:lnSpc>
              <a:spcBef>
                <a:spcPts val="0"/>
              </a:spcBef>
              <a:spcAft>
                <a:spcPts val="0"/>
              </a:spcAft>
              <a:buSzPts val="1100"/>
              <a:buFont typeface="Arial"/>
              <a:buChar char="•"/>
            </a:pPr>
            <a:r>
              <a:rPr lang="es-ES"/>
              <a:t>Si cada operación agrega valor, no agrega valor, o es una operación necesaria sin agregar valor</a:t>
            </a:r>
            <a:endParaRPr/>
          </a:p>
          <a:p>
            <a:pPr marL="457200" marR="0" lvl="0" indent="-298450" algn="l" rtl="0">
              <a:lnSpc>
                <a:spcPct val="100000"/>
              </a:lnSpc>
              <a:spcBef>
                <a:spcPts val="0"/>
              </a:spcBef>
              <a:spcAft>
                <a:spcPts val="0"/>
              </a:spcAft>
              <a:buClr>
                <a:srgbClr val="000000"/>
              </a:buClr>
              <a:buSzPts val="1100"/>
              <a:buFont typeface="Arial"/>
              <a:buChar char="●"/>
            </a:pPr>
            <a:r>
              <a:rPr lang="es-ES"/>
              <a:t>Finalizado el swimlane, realizamos un resumen de la situación actual, visualizando cómo estamos actualmente en este proceso o procedimientos.</a:t>
            </a:r>
            <a:endParaRPr/>
          </a:p>
          <a:p>
            <a:pPr marL="0" lvl="0" indent="0" algn="l" rtl="0">
              <a:lnSpc>
                <a:spcPct val="100000"/>
              </a:lnSpc>
              <a:spcBef>
                <a:spcPts val="0"/>
              </a:spcBef>
              <a:spcAft>
                <a:spcPts val="0"/>
              </a:spcAft>
              <a:buSzPts val="1100"/>
              <a:buNone/>
            </a:pPr>
            <a:endParaRPr/>
          </a:p>
        </p:txBody>
      </p:sp>
      <p:sp>
        <p:nvSpPr>
          <p:cNvPr id="153" name="Google Shape;153;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280783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s-ES" b="1"/>
              <a:t>3. Objetivos SMART</a:t>
            </a:r>
            <a:endParaRPr/>
          </a:p>
          <a:p>
            <a:pPr marL="457200" marR="0" lvl="0" indent="-298450" algn="l" rtl="0">
              <a:lnSpc>
                <a:spcPct val="100000"/>
              </a:lnSpc>
              <a:spcBef>
                <a:spcPts val="0"/>
              </a:spcBef>
              <a:spcAft>
                <a:spcPts val="0"/>
              </a:spcAft>
              <a:buClr>
                <a:srgbClr val="000000"/>
              </a:buClr>
              <a:buSzPts val="1100"/>
              <a:buFont typeface="Arial"/>
              <a:buChar char="●"/>
            </a:pPr>
            <a:r>
              <a:rPr lang="es-ES"/>
              <a:t>Para asegurar el éxito en nuestros proyectos, establecemos objetivos SMART: Specific (Específico), Measurable (Medible), Achievable (Alcanzable), Relevant (Relevante) y Time-bound (Con límite de tiempo).</a:t>
            </a:r>
            <a:endParaRPr/>
          </a:p>
          <a:p>
            <a:pPr marL="457200" lvl="0" indent="-298450" algn="l" rtl="0">
              <a:lnSpc>
                <a:spcPct val="100000"/>
              </a:lnSpc>
              <a:spcBef>
                <a:spcPts val="0"/>
              </a:spcBef>
              <a:spcAft>
                <a:spcPts val="0"/>
              </a:spcAft>
              <a:buSzPts val="1100"/>
              <a:buFont typeface="Arial"/>
              <a:buAutoNum type="arabicPeriod"/>
            </a:pPr>
            <a:r>
              <a:rPr lang="es-ES" b="1"/>
              <a:t>Specific (Específico)</a:t>
            </a:r>
            <a:r>
              <a:rPr lang="es-ES"/>
              <a:t>: Definimos claramente qué queremos lograr, quién está involucrado, dónde y por qué es importante. Ejemplo: "Reducir el tiempo de procesamiento de órdenes en el departamento de ventas en un 20%."</a:t>
            </a:r>
            <a:endParaRPr/>
          </a:p>
          <a:p>
            <a:pPr marL="457200" lvl="0" indent="-298450" algn="l" rtl="0">
              <a:lnSpc>
                <a:spcPct val="100000"/>
              </a:lnSpc>
              <a:spcBef>
                <a:spcPts val="0"/>
              </a:spcBef>
              <a:spcAft>
                <a:spcPts val="0"/>
              </a:spcAft>
              <a:buSzPts val="1100"/>
              <a:buFont typeface="Arial"/>
              <a:buAutoNum type="arabicPeriod"/>
            </a:pPr>
            <a:r>
              <a:rPr lang="es-ES" b="1"/>
              <a:t>Measurable (Medible)</a:t>
            </a:r>
            <a:r>
              <a:rPr lang="es-ES"/>
              <a:t>: Establecemos criterios concretos para evaluar el progreso y el éxito. Ejemplo: "Reducir el tiempo de procesamiento de órdenes de 10 días a 8 días."</a:t>
            </a:r>
            <a:endParaRPr/>
          </a:p>
          <a:p>
            <a:pPr marL="457200" lvl="0" indent="-298450" algn="l" rtl="0">
              <a:lnSpc>
                <a:spcPct val="100000"/>
              </a:lnSpc>
              <a:spcBef>
                <a:spcPts val="0"/>
              </a:spcBef>
              <a:spcAft>
                <a:spcPts val="0"/>
              </a:spcAft>
              <a:buSzPts val="1100"/>
              <a:buFont typeface="Arial"/>
              <a:buAutoNum type="arabicPeriod"/>
            </a:pPr>
            <a:r>
              <a:rPr lang="es-ES" b="1"/>
              <a:t>Achievable (Alcanzable)</a:t>
            </a:r>
            <a:r>
              <a:rPr lang="es-ES"/>
              <a:t>: Aseguramos que el objetivo sea realista y posible con los recursos disponibles. Ejemplo: "Implementar un nuevo software de gestión de pedidos para lograr la reducción."</a:t>
            </a:r>
            <a:endParaRPr/>
          </a:p>
          <a:p>
            <a:pPr marL="457200" lvl="0" indent="-298450" algn="l" rtl="0">
              <a:lnSpc>
                <a:spcPct val="100000"/>
              </a:lnSpc>
              <a:spcBef>
                <a:spcPts val="0"/>
              </a:spcBef>
              <a:spcAft>
                <a:spcPts val="0"/>
              </a:spcAft>
              <a:buSzPts val="1100"/>
              <a:buFont typeface="Arial"/>
              <a:buAutoNum type="arabicPeriod"/>
            </a:pPr>
            <a:r>
              <a:rPr lang="es-ES" b="1"/>
              <a:t>Relevant (Relevante)</a:t>
            </a:r>
            <a:r>
              <a:rPr lang="es-ES"/>
              <a:t>: Nos aseguramos de que el objetivo sea significativo y alineado con los objetivos generales del negocio. Ejemplo: "Mejorar la satisfacción del cliente y aumentar las ventas repetitivas."</a:t>
            </a:r>
            <a:endParaRPr/>
          </a:p>
          <a:p>
            <a:pPr marL="457200" lvl="0" indent="-298450" algn="l" rtl="0">
              <a:lnSpc>
                <a:spcPct val="100000"/>
              </a:lnSpc>
              <a:spcBef>
                <a:spcPts val="0"/>
              </a:spcBef>
              <a:spcAft>
                <a:spcPts val="0"/>
              </a:spcAft>
              <a:buSzPts val="1100"/>
              <a:buFont typeface="Arial"/>
              <a:buAutoNum type="arabicPeriod"/>
            </a:pPr>
            <a:r>
              <a:rPr lang="es-ES" b="1"/>
              <a:t>Time-bound (Con límite de tiempo)</a:t>
            </a:r>
            <a:r>
              <a:rPr lang="es-ES"/>
              <a:t>: Definimos un plazo claro para la consecución del objetivo. Ejemplo: "Reducir el tiempo de procesamiento en un período de 6 meses."</a:t>
            </a:r>
            <a:endParaRPr/>
          </a:p>
          <a:p>
            <a:pPr marL="457200" marR="0" lvl="0" indent="-298450" algn="l" rtl="0">
              <a:lnSpc>
                <a:spcPct val="100000"/>
              </a:lnSpc>
              <a:spcBef>
                <a:spcPts val="0"/>
              </a:spcBef>
              <a:spcAft>
                <a:spcPts val="0"/>
              </a:spcAft>
              <a:buClr>
                <a:srgbClr val="000000"/>
              </a:buClr>
              <a:buSzPts val="1100"/>
              <a:buFont typeface="Arial"/>
              <a:buChar char="●"/>
            </a:pPr>
            <a:r>
              <a:rPr lang="es-ES" b="1"/>
              <a:t>Aplicación en el A3</a:t>
            </a:r>
            <a:endParaRPr/>
          </a:p>
          <a:p>
            <a:pPr marL="457200" lvl="0" indent="-298450" algn="l" rtl="0">
              <a:lnSpc>
                <a:spcPct val="100000"/>
              </a:lnSpc>
              <a:spcBef>
                <a:spcPts val="0"/>
              </a:spcBef>
              <a:spcAft>
                <a:spcPts val="0"/>
              </a:spcAft>
              <a:buSzPts val="1100"/>
              <a:buFont typeface="Arial"/>
              <a:buChar char="•"/>
            </a:pPr>
            <a:r>
              <a:rPr lang="es-ES" b="1"/>
              <a:t>Apartado 3</a:t>
            </a:r>
            <a:r>
              <a:rPr lang="es-ES"/>
              <a:t>: Establecemos metas y objetivos específicos y realizables.</a:t>
            </a:r>
            <a:endParaRPr/>
          </a:p>
          <a:p>
            <a:pPr marL="0" lvl="0" indent="0" algn="l" rtl="0">
              <a:lnSpc>
                <a:spcPct val="100000"/>
              </a:lnSpc>
              <a:spcBef>
                <a:spcPts val="0"/>
              </a:spcBef>
              <a:spcAft>
                <a:spcPts val="0"/>
              </a:spcAft>
              <a:buSzPts val="1100"/>
              <a:buNone/>
            </a:pPr>
            <a:endParaRPr/>
          </a:p>
        </p:txBody>
      </p:sp>
      <p:sp>
        <p:nvSpPr>
          <p:cNvPr id="253" name="Google Shape;25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a:buNone/>
            </a:pPr>
            <a:endParaRPr/>
          </a:p>
          <a:p>
            <a:pPr marL="457200" marR="0" lvl="0" indent="-298450" algn="l" rtl="0">
              <a:lnSpc>
                <a:spcPct val="100000"/>
              </a:lnSpc>
              <a:spcBef>
                <a:spcPts val="0"/>
              </a:spcBef>
              <a:spcAft>
                <a:spcPts val="0"/>
              </a:spcAft>
              <a:buClr>
                <a:srgbClr val="000000"/>
              </a:buClr>
              <a:buSzPts val="1100"/>
              <a:buFont typeface="Arial"/>
              <a:buChar char="●"/>
            </a:pPr>
            <a:r>
              <a:rPr lang="es-ES" b="1"/>
              <a:t>4. Análisis de Causa Raíz</a:t>
            </a:r>
            <a:endParaRPr/>
          </a:p>
          <a:p>
            <a:pPr marL="457200" marR="0" lvl="0" indent="-298450" algn="l" rtl="0">
              <a:lnSpc>
                <a:spcPct val="100000"/>
              </a:lnSpc>
              <a:spcBef>
                <a:spcPts val="0"/>
              </a:spcBef>
              <a:spcAft>
                <a:spcPts val="0"/>
              </a:spcAft>
              <a:buClr>
                <a:srgbClr val="000000"/>
              </a:buClr>
              <a:buSzPts val="1100"/>
              <a:buFont typeface="Arial"/>
              <a:buChar char="●"/>
            </a:pPr>
            <a:r>
              <a:rPr lang="es-ES"/>
              <a:t>Para el análisis de causa raíz utilizamos la primera de las tres herramientas principales:</a:t>
            </a:r>
            <a:endParaRPr/>
          </a:p>
          <a:p>
            <a:pPr marL="457200" lvl="0" indent="-298450" algn="l" rtl="0">
              <a:lnSpc>
                <a:spcPct val="100000"/>
              </a:lnSpc>
              <a:spcBef>
                <a:spcPts val="0"/>
              </a:spcBef>
              <a:spcAft>
                <a:spcPts val="0"/>
              </a:spcAft>
              <a:buSzPts val="1100"/>
              <a:buFont typeface="Arial"/>
              <a:buAutoNum type="arabicPeriod"/>
            </a:pPr>
            <a:r>
              <a:rPr lang="es-ES" b="1"/>
              <a:t>Ishikawa</a:t>
            </a:r>
            <a:r>
              <a:rPr lang="es-ES"/>
              <a:t>: Aquí se enuncia brevemente el problema (efecto) y se identifican las causas raíz utilizando las 6M (Mano de obra, Máquinas y herramientas, Metodologías, Mediciones, Materiales y Medio ambiente). Evitamos utilizar "no" y "falta“ ya que estas palabras nos indican que debemos de indagar más en la causa raíz para ser más específicos.</a:t>
            </a:r>
            <a:endParaRPr/>
          </a:p>
          <a:p>
            <a:pPr marL="0" lvl="0" indent="0" algn="l" rtl="0">
              <a:lnSpc>
                <a:spcPct val="100000"/>
              </a:lnSpc>
              <a:spcBef>
                <a:spcPts val="0"/>
              </a:spcBef>
              <a:spcAft>
                <a:spcPts val="0"/>
              </a:spcAft>
              <a:buSzPts val="1100"/>
              <a:buNone/>
            </a:pPr>
            <a:endParaRPr/>
          </a:p>
        </p:txBody>
      </p:sp>
      <p:sp>
        <p:nvSpPr>
          <p:cNvPr id="264" name="Google Shape;26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43942F1-58E8-4A5A-8106-7970C81B5175}"/>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63339D40-571F-4B34-84DD-EF304F338E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E4FE33DF-C444-4E5F-B0A6-C7B0DF00B43A}"/>
              </a:ext>
            </a:extLst>
          </p:cNvPr>
          <p:cNvSpPr>
            <a:spLocks noGrp="1"/>
          </p:cNvSpPr>
          <p:nvPr>
            <p:ph type="dt" sz="half" idx="10"/>
          </p:nvPr>
        </p:nvSpPr>
        <p:spPr/>
        <p:txBody>
          <a:bodyPr/>
          <a:lstStyle/>
          <a:p>
            <a:endParaRPr lang="es-MX"/>
          </a:p>
        </p:txBody>
      </p:sp>
      <p:sp>
        <p:nvSpPr>
          <p:cNvPr id="5" name="Marcador de pie de página 4">
            <a:extLst>
              <a:ext uri="{FF2B5EF4-FFF2-40B4-BE49-F238E27FC236}">
                <a16:creationId xmlns:a16="http://schemas.microsoft.com/office/drawing/2014/main" id="{226748DA-2174-4899-BDB6-B9B242FA9F02}"/>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0440D030-E8B7-4260-A0B4-B2F50AC8D86A}"/>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ES" smtClean="0"/>
              <a:t>‹Nº›</a:t>
            </a:fld>
            <a:endParaRPr lang="es-ES"/>
          </a:p>
        </p:txBody>
      </p:sp>
    </p:spTree>
    <p:extLst>
      <p:ext uri="{BB962C8B-B14F-4D97-AF65-F5344CB8AC3E}">
        <p14:creationId xmlns:p14="http://schemas.microsoft.com/office/powerpoint/2010/main" val="18801942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CDEEA5-DF0F-4760-88C0-AC469CC4B9FA}"/>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3540C20E-050B-4CB0-A3B6-C58661169A56}"/>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E3E888C0-780B-4C18-BF2F-7748D9C57ED4}"/>
              </a:ext>
            </a:extLst>
          </p:cNvPr>
          <p:cNvSpPr>
            <a:spLocks noGrp="1"/>
          </p:cNvSpPr>
          <p:nvPr>
            <p:ph type="dt" sz="half" idx="10"/>
          </p:nvPr>
        </p:nvSpPr>
        <p:spPr/>
        <p:txBody>
          <a:bodyPr/>
          <a:lstStyle/>
          <a:p>
            <a:endParaRPr lang="es-MX"/>
          </a:p>
        </p:txBody>
      </p:sp>
      <p:sp>
        <p:nvSpPr>
          <p:cNvPr id="5" name="Marcador de pie de página 4">
            <a:extLst>
              <a:ext uri="{FF2B5EF4-FFF2-40B4-BE49-F238E27FC236}">
                <a16:creationId xmlns:a16="http://schemas.microsoft.com/office/drawing/2014/main" id="{2A8A3998-49E0-4033-9338-A08BB7DD7827}"/>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4C94B9C3-C722-4013-A589-F07946F41E0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ES" smtClean="0"/>
              <a:t>‹Nº›</a:t>
            </a:fld>
            <a:endParaRPr lang="es-ES"/>
          </a:p>
        </p:txBody>
      </p:sp>
    </p:spTree>
    <p:extLst>
      <p:ext uri="{BB962C8B-B14F-4D97-AF65-F5344CB8AC3E}">
        <p14:creationId xmlns:p14="http://schemas.microsoft.com/office/powerpoint/2010/main" val="20754812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92513094-9805-4E7E-8C21-E86965115925}"/>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1C094B19-E003-4BBC-8233-7C5727DFAD68}"/>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05AE80E1-6591-4863-A52F-0E28A61908E1}"/>
              </a:ext>
            </a:extLst>
          </p:cNvPr>
          <p:cNvSpPr>
            <a:spLocks noGrp="1"/>
          </p:cNvSpPr>
          <p:nvPr>
            <p:ph type="dt" sz="half" idx="10"/>
          </p:nvPr>
        </p:nvSpPr>
        <p:spPr/>
        <p:txBody>
          <a:bodyPr/>
          <a:lstStyle/>
          <a:p>
            <a:endParaRPr lang="es-MX"/>
          </a:p>
        </p:txBody>
      </p:sp>
      <p:sp>
        <p:nvSpPr>
          <p:cNvPr id="5" name="Marcador de pie de página 4">
            <a:extLst>
              <a:ext uri="{FF2B5EF4-FFF2-40B4-BE49-F238E27FC236}">
                <a16:creationId xmlns:a16="http://schemas.microsoft.com/office/drawing/2014/main" id="{3C32C0FA-B41F-4D7A-B10A-3CDD756221EE}"/>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8E040A95-1D56-48B7-A7BB-398151A4B07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ES" smtClean="0"/>
              <a:t>‹Nº›</a:t>
            </a:fld>
            <a:endParaRPr lang="es-ES"/>
          </a:p>
        </p:txBody>
      </p:sp>
    </p:spTree>
    <p:extLst>
      <p:ext uri="{BB962C8B-B14F-4D97-AF65-F5344CB8AC3E}">
        <p14:creationId xmlns:p14="http://schemas.microsoft.com/office/powerpoint/2010/main" val="19419931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E8169E8-E04F-4E3D-B006-8A2A4F16C7EF}"/>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033278DA-1B0F-4537-943F-3A830E997F62}"/>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FFE1CC72-4553-4068-A44C-F394D3BC65E1}"/>
              </a:ext>
            </a:extLst>
          </p:cNvPr>
          <p:cNvSpPr>
            <a:spLocks noGrp="1"/>
          </p:cNvSpPr>
          <p:nvPr>
            <p:ph type="dt" sz="half" idx="10"/>
          </p:nvPr>
        </p:nvSpPr>
        <p:spPr/>
        <p:txBody>
          <a:bodyPr/>
          <a:lstStyle/>
          <a:p>
            <a:endParaRPr lang="es-MX"/>
          </a:p>
        </p:txBody>
      </p:sp>
      <p:sp>
        <p:nvSpPr>
          <p:cNvPr id="5" name="Marcador de pie de página 4">
            <a:extLst>
              <a:ext uri="{FF2B5EF4-FFF2-40B4-BE49-F238E27FC236}">
                <a16:creationId xmlns:a16="http://schemas.microsoft.com/office/drawing/2014/main" id="{1C574375-A08A-4779-A257-DAEEDFB354FE}"/>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11848702-E5A6-4541-AB38-E4B1E92990BC}"/>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ES" smtClean="0"/>
              <a:t>‹Nº›</a:t>
            </a:fld>
            <a:endParaRPr lang="es-ES"/>
          </a:p>
        </p:txBody>
      </p:sp>
    </p:spTree>
    <p:extLst>
      <p:ext uri="{BB962C8B-B14F-4D97-AF65-F5344CB8AC3E}">
        <p14:creationId xmlns:p14="http://schemas.microsoft.com/office/powerpoint/2010/main" val="18096998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F151FBC-2C99-47AD-829E-B710428D1AB8}"/>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D94889A2-3D41-4C74-B2B2-365D1038886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94364212-6E44-437B-BE72-BBCB787942B2}"/>
              </a:ext>
            </a:extLst>
          </p:cNvPr>
          <p:cNvSpPr>
            <a:spLocks noGrp="1"/>
          </p:cNvSpPr>
          <p:nvPr>
            <p:ph type="dt" sz="half" idx="10"/>
          </p:nvPr>
        </p:nvSpPr>
        <p:spPr/>
        <p:txBody>
          <a:bodyPr/>
          <a:lstStyle/>
          <a:p>
            <a:endParaRPr lang="es-MX"/>
          </a:p>
        </p:txBody>
      </p:sp>
      <p:sp>
        <p:nvSpPr>
          <p:cNvPr id="5" name="Marcador de pie de página 4">
            <a:extLst>
              <a:ext uri="{FF2B5EF4-FFF2-40B4-BE49-F238E27FC236}">
                <a16:creationId xmlns:a16="http://schemas.microsoft.com/office/drawing/2014/main" id="{7CB94EE8-C944-47A5-B4A3-4F9F88EDF0BA}"/>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2E451A67-5729-4D8F-BF83-F7BDEE8828A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ES" smtClean="0"/>
              <a:t>‹Nº›</a:t>
            </a:fld>
            <a:endParaRPr lang="es-ES"/>
          </a:p>
        </p:txBody>
      </p:sp>
    </p:spTree>
    <p:extLst>
      <p:ext uri="{BB962C8B-B14F-4D97-AF65-F5344CB8AC3E}">
        <p14:creationId xmlns:p14="http://schemas.microsoft.com/office/powerpoint/2010/main" val="3957681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9B44621-39CF-443E-B467-19B9BD5DCCB6}"/>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F10DF541-A9FD-43CD-8F17-32731ACDA71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E113C7C8-15B7-4A3D-83FA-EB81579CA1A5}"/>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6798CC7C-57E5-4EA9-88D0-38A4BD475B4C}"/>
              </a:ext>
            </a:extLst>
          </p:cNvPr>
          <p:cNvSpPr>
            <a:spLocks noGrp="1"/>
          </p:cNvSpPr>
          <p:nvPr>
            <p:ph type="dt" sz="half" idx="10"/>
          </p:nvPr>
        </p:nvSpPr>
        <p:spPr/>
        <p:txBody>
          <a:bodyPr/>
          <a:lstStyle/>
          <a:p>
            <a:endParaRPr lang="es-MX"/>
          </a:p>
        </p:txBody>
      </p:sp>
      <p:sp>
        <p:nvSpPr>
          <p:cNvPr id="6" name="Marcador de pie de página 5">
            <a:extLst>
              <a:ext uri="{FF2B5EF4-FFF2-40B4-BE49-F238E27FC236}">
                <a16:creationId xmlns:a16="http://schemas.microsoft.com/office/drawing/2014/main" id="{C42D94B4-8CE9-4E23-A48E-A246D007804B}"/>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DF33222D-EFED-4911-A730-7791A092529C}"/>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ES" smtClean="0"/>
              <a:t>‹Nº›</a:t>
            </a:fld>
            <a:endParaRPr lang="es-ES"/>
          </a:p>
        </p:txBody>
      </p:sp>
    </p:spTree>
    <p:extLst>
      <p:ext uri="{BB962C8B-B14F-4D97-AF65-F5344CB8AC3E}">
        <p14:creationId xmlns:p14="http://schemas.microsoft.com/office/powerpoint/2010/main" val="5627560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CFC75A-F5A4-4F7A-BBD3-954C6119A893}"/>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21EF758B-64ED-4C97-9F80-7871CE023E5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2E2C38CC-7815-4AC3-9BE4-EF635C8697EB}"/>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2A24EF2B-53F6-4C99-B887-69BA1FABAC9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67C086BB-8337-48EC-8809-CBC88ADFFDBE}"/>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996E585F-0EBF-4A39-9595-CA2782CC8A7C}"/>
              </a:ext>
            </a:extLst>
          </p:cNvPr>
          <p:cNvSpPr>
            <a:spLocks noGrp="1"/>
          </p:cNvSpPr>
          <p:nvPr>
            <p:ph type="dt" sz="half" idx="10"/>
          </p:nvPr>
        </p:nvSpPr>
        <p:spPr/>
        <p:txBody>
          <a:bodyPr/>
          <a:lstStyle/>
          <a:p>
            <a:endParaRPr lang="es-MX"/>
          </a:p>
        </p:txBody>
      </p:sp>
      <p:sp>
        <p:nvSpPr>
          <p:cNvPr id="8" name="Marcador de pie de página 7">
            <a:extLst>
              <a:ext uri="{FF2B5EF4-FFF2-40B4-BE49-F238E27FC236}">
                <a16:creationId xmlns:a16="http://schemas.microsoft.com/office/drawing/2014/main" id="{4E7BEABA-2190-4397-ADCD-2DCB44EFED73}"/>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08D96C90-7C64-491F-8E27-512F66EA442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ES" smtClean="0"/>
              <a:t>‹Nº›</a:t>
            </a:fld>
            <a:endParaRPr lang="es-ES"/>
          </a:p>
        </p:txBody>
      </p:sp>
    </p:spTree>
    <p:extLst>
      <p:ext uri="{BB962C8B-B14F-4D97-AF65-F5344CB8AC3E}">
        <p14:creationId xmlns:p14="http://schemas.microsoft.com/office/powerpoint/2010/main" val="410505479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6F1BAD4-AEAC-45E1-B3F0-2013CFE33C30}"/>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21BCC14B-ABEE-4C01-939E-5E515FDD37F2}"/>
              </a:ext>
            </a:extLst>
          </p:cNvPr>
          <p:cNvSpPr>
            <a:spLocks noGrp="1"/>
          </p:cNvSpPr>
          <p:nvPr>
            <p:ph type="dt" sz="half" idx="10"/>
          </p:nvPr>
        </p:nvSpPr>
        <p:spPr/>
        <p:txBody>
          <a:bodyPr/>
          <a:lstStyle/>
          <a:p>
            <a:endParaRPr lang="es-MX"/>
          </a:p>
        </p:txBody>
      </p:sp>
      <p:sp>
        <p:nvSpPr>
          <p:cNvPr id="4" name="Marcador de pie de página 3">
            <a:extLst>
              <a:ext uri="{FF2B5EF4-FFF2-40B4-BE49-F238E27FC236}">
                <a16:creationId xmlns:a16="http://schemas.microsoft.com/office/drawing/2014/main" id="{6C3B830A-ED21-4646-B577-FD8F9E949912}"/>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170666D5-0720-4E4E-828A-FFC5DB28DE1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ES" smtClean="0"/>
              <a:t>‹Nº›</a:t>
            </a:fld>
            <a:endParaRPr lang="es-ES"/>
          </a:p>
        </p:txBody>
      </p:sp>
    </p:spTree>
    <p:extLst>
      <p:ext uri="{BB962C8B-B14F-4D97-AF65-F5344CB8AC3E}">
        <p14:creationId xmlns:p14="http://schemas.microsoft.com/office/powerpoint/2010/main" val="40229082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D2903F3B-0658-46A7-9AF4-111B98A8FFF9}"/>
              </a:ext>
            </a:extLst>
          </p:cNvPr>
          <p:cNvSpPr>
            <a:spLocks noGrp="1"/>
          </p:cNvSpPr>
          <p:nvPr>
            <p:ph type="dt" sz="half" idx="10"/>
          </p:nvPr>
        </p:nvSpPr>
        <p:spPr/>
        <p:txBody>
          <a:bodyPr/>
          <a:lstStyle/>
          <a:p>
            <a:endParaRPr lang="es-MX"/>
          </a:p>
        </p:txBody>
      </p:sp>
      <p:sp>
        <p:nvSpPr>
          <p:cNvPr id="3" name="Marcador de pie de página 2">
            <a:extLst>
              <a:ext uri="{FF2B5EF4-FFF2-40B4-BE49-F238E27FC236}">
                <a16:creationId xmlns:a16="http://schemas.microsoft.com/office/drawing/2014/main" id="{AD9AA877-DC4D-4556-9F36-63FBF855ABD6}"/>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D5D49E3C-4DA5-4AEE-8B9C-8816DF469B6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ES" smtClean="0"/>
              <a:t>‹Nº›</a:t>
            </a:fld>
            <a:endParaRPr lang="es-ES"/>
          </a:p>
        </p:txBody>
      </p:sp>
    </p:spTree>
    <p:extLst>
      <p:ext uri="{BB962C8B-B14F-4D97-AF65-F5344CB8AC3E}">
        <p14:creationId xmlns:p14="http://schemas.microsoft.com/office/powerpoint/2010/main" val="21015407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77A7FB2-75D2-4CFB-A480-65A6100A24F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F67AF73F-2F4C-453C-B2B6-F0D4F51691B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954D93CA-BD93-4B5C-8C52-64EC5A5080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4B73D100-F2B1-4F28-99DD-62DA1D31CAC5}"/>
              </a:ext>
            </a:extLst>
          </p:cNvPr>
          <p:cNvSpPr>
            <a:spLocks noGrp="1"/>
          </p:cNvSpPr>
          <p:nvPr>
            <p:ph type="dt" sz="half" idx="10"/>
          </p:nvPr>
        </p:nvSpPr>
        <p:spPr/>
        <p:txBody>
          <a:bodyPr/>
          <a:lstStyle/>
          <a:p>
            <a:endParaRPr lang="es-MX"/>
          </a:p>
        </p:txBody>
      </p:sp>
      <p:sp>
        <p:nvSpPr>
          <p:cNvPr id="6" name="Marcador de pie de página 5">
            <a:extLst>
              <a:ext uri="{FF2B5EF4-FFF2-40B4-BE49-F238E27FC236}">
                <a16:creationId xmlns:a16="http://schemas.microsoft.com/office/drawing/2014/main" id="{2185E177-AD7A-4DBA-B05F-D0BEB418CF05}"/>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F6828423-5D99-4C73-96AA-128948B976CA}"/>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ES" smtClean="0"/>
              <a:t>‹Nº›</a:t>
            </a:fld>
            <a:endParaRPr lang="es-ES"/>
          </a:p>
        </p:txBody>
      </p:sp>
    </p:spTree>
    <p:extLst>
      <p:ext uri="{BB962C8B-B14F-4D97-AF65-F5344CB8AC3E}">
        <p14:creationId xmlns:p14="http://schemas.microsoft.com/office/powerpoint/2010/main" val="17949557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05A687A-C690-40C5-99CE-A9D86E9ACAAA}"/>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3E063807-DB6D-45F3-A9EF-DCC57DB992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862A9E70-9ADC-46E5-8C7E-17814FB2B4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5F2CB35E-6AE2-4625-9F1F-DCD097233653}"/>
              </a:ext>
            </a:extLst>
          </p:cNvPr>
          <p:cNvSpPr>
            <a:spLocks noGrp="1"/>
          </p:cNvSpPr>
          <p:nvPr>
            <p:ph type="dt" sz="half" idx="10"/>
          </p:nvPr>
        </p:nvSpPr>
        <p:spPr/>
        <p:txBody>
          <a:bodyPr/>
          <a:lstStyle/>
          <a:p>
            <a:endParaRPr lang="es-MX"/>
          </a:p>
        </p:txBody>
      </p:sp>
      <p:sp>
        <p:nvSpPr>
          <p:cNvPr id="6" name="Marcador de pie de página 5">
            <a:extLst>
              <a:ext uri="{FF2B5EF4-FFF2-40B4-BE49-F238E27FC236}">
                <a16:creationId xmlns:a16="http://schemas.microsoft.com/office/drawing/2014/main" id="{1A0DFC79-9290-463A-ACE8-744F24F6AD17}"/>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E577CC48-31ED-4B56-97D8-6EC5EAFF2C2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ES" smtClean="0"/>
              <a:t>‹Nº›</a:t>
            </a:fld>
            <a:endParaRPr lang="es-ES"/>
          </a:p>
        </p:txBody>
      </p:sp>
    </p:spTree>
    <p:extLst>
      <p:ext uri="{BB962C8B-B14F-4D97-AF65-F5344CB8AC3E}">
        <p14:creationId xmlns:p14="http://schemas.microsoft.com/office/powerpoint/2010/main" val="425176703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B3DB669-7E09-4603-B1B5-E039967D055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B3267C19-A46D-4B60-A3B4-BA02B2D38F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D5C530B3-39A1-47D5-A1EF-CDAF14791F4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s-MX"/>
          </a:p>
        </p:txBody>
      </p:sp>
      <p:sp>
        <p:nvSpPr>
          <p:cNvPr id="5" name="Marcador de pie de página 4">
            <a:extLst>
              <a:ext uri="{FF2B5EF4-FFF2-40B4-BE49-F238E27FC236}">
                <a16:creationId xmlns:a16="http://schemas.microsoft.com/office/drawing/2014/main" id="{E19AEFBB-E524-424D-959E-7FF439F375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675F07B6-FC51-4F6B-9679-044D9E1AE32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s-ES" smtClean="0"/>
              <a:t>‹Nº›</a:t>
            </a:fld>
            <a:endParaRPr lang="es-ES"/>
          </a:p>
        </p:txBody>
      </p:sp>
    </p:spTree>
    <p:extLst>
      <p:ext uri="{BB962C8B-B14F-4D97-AF65-F5344CB8AC3E}">
        <p14:creationId xmlns:p14="http://schemas.microsoft.com/office/powerpoint/2010/main" val="725277102"/>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2.emf"/><Relationship Id="rId4" Type="http://schemas.openxmlformats.org/officeDocument/2006/relationships/image" Target="../media/image11.emf"/></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22.emf"/></Relationships>
</file>

<file path=ppt/slides/_rels/slide15.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p:nvPr/>
        </p:nvSpPr>
        <p:spPr>
          <a:xfrm>
            <a:off x="0" y="-5401"/>
            <a:ext cx="12192000" cy="6858000"/>
          </a:xfrm>
          <a:prstGeom prst="rect">
            <a:avLst/>
          </a:prstGeom>
          <a:solidFill>
            <a:srgbClr val="00602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6" name="Google Shape;86;p1"/>
          <p:cNvSpPr/>
          <p:nvPr/>
        </p:nvSpPr>
        <p:spPr>
          <a:xfrm>
            <a:off x="276225" y="295393"/>
            <a:ext cx="11658600" cy="187743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s-MX" sz="4800" b="1" i="1" u="none" strike="noStrike" cap="none" dirty="0">
                <a:solidFill>
                  <a:schemeClr val="bg1"/>
                </a:solidFill>
                <a:latin typeface="Calibri"/>
                <a:ea typeface="Calibri"/>
                <a:cs typeface="Calibri"/>
                <a:sym typeface="Calibri"/>
              </a:rPr>
              <a:t>Proyecto Integrador</a:t>
            </a:r>
            <a:endParaRPr sz="1400" b="0" i="0" u="none" strike="noStrike" cap="none" dirty="0">
              <a:solidFill>
                <a:schemeClr val="bg1"/>
              </a:solidFill>
              <a:ea typeface="Arial"/>
              <a:cs typeface="Arial"/>
              <a:sym typeface="Arial"/>
            </a:endParaRPr>
          </a:p>
          <a:p>
            <a:pPr marL="0" marR="0" lvl="0" indent="0" algn="ctr" rtl="0">
              <a:lnSpc>
                <a:spcPct val="100000"/>
              </a:lnSpc>
              <a:spcBef>
                <a:spcPts val="0"/>
              </a:spcBef>
              <a:spcAft>
                <a:spcPts val="0"/>
              </a:spcAft>
              <a:buClr>
                <a:srgbClr val="000000"/>
              </a:buClr>
              <a:buSzPts val="2800"/>
              <a:buFont typeface="Arial"/>
              <a:buNone/>
            </a:pPr>
            <a:r>
              <a:rPr lang="es-MX" sz="2800" b="1" i="1" u="none" strike="noStrike" cap="none" dirty="0">
                <a:solidFill>
                  <a:schemeClr val="bg1"/>
                </a:solidFill>
                <a:latin typeface="Calibri"/>
                <a:ea typeface="Calibri"/>
                <a:cs typeface="Calibri"/>
                <a:sym typeface="Calibri"/>
              </a:rPr>
              <a:t>Sistemas de Manufactura</a:t>
            </a:r>
            <a:endParaRPr sz="4000" b="1" i="1" u="none" strike="noStrike" cap="none" dirty="0">
              <a:solidFill>
                <a:schemeClr val="bg1"/>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4000"/>
              <a:buFont typeface="Arial"/>
              <a:buNone/>
            </a:pPr>
            <a:endParaRPr sz="4000" b="1" i="1" u="sng" strike="noStrike" cap="none" dirty="0">
              <a:solidFill>
                <a:schemeClr val="lt1"/>
              </a:solidFill>
              <a:latin typeface="Calibri"/>
              <a:ea typeface="Calibri"/>
              <a:cs typeface="Calibri"/>
              <a:sym typeface="Calibri"/>
            </a:endParaRPr>
          </a:p>
        </p:txBody>
      </p:sp>
      <p:sp>
        <p:nvSpPr>
          <p:cNvPr id="3" name="Google Shape;85;p1">
            <a:extLst>
              <a:ext uri="{FF2B5EF4-FFF2-40B4-BE49-F238E27FC236}">
                <a16:creationId xmlns:a16="http://schemas.microsoft.com/office/drawing/2014/main" id="{533E32DA-EC60-CDEC-9F7D-B3C4487CBB7D}"/>
              </a:ext>
            </a:extLst>
          </p:cNvPr>
          <p:cNvSpPr/>
          <p:nvPr/>
        </p:nvSpPr>
        <p:spPr>
          <a:xfrm>
            <a:off x="4086809" y="2172830"/>
            <a:ext cx="4018915" cy="4685665"/>
          </a:xfrm>
          <a:custGeom>
            <a:avLst/>
            <a:gdLst/>
            <a:ahLst/>
            <a:cxnLst/>
            <a:rect l="l" t="t" r="r" b="b"/>
            <a:pathLst>
              <a:path w="4018915" h="4685665" extrusionOk="0">
                <a:moveTo>
                  <a:pt x="0" y="4685169"/>
                </a:moveTo>
                <a:lnTo>
                  <a:pt x="0" y="0"/>
                </a:lnTo>
                <a:lnTo>
                  <a:pt x="4018381" y="0"/>
                </a:lnTo>
                <a:lnTo>
                  <a:pt x="4018381" y="4685169"/>
                </a:lnTo>
              </a:path>
            </a:pathLst>
          </a:custGeom>
          <a:noFill/>
          <a:ln w="25400"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pic>
        <p:nvPicPr>
          <p:cNvPr id="1026" name="Picture 2" descr="Instituto Tecnológico de Querétaro">
            <a:extLst>
              <a:ext uri="{FF2B5EF4-FFF2-40B4-BE49-F238E27FC236}">
                <a16:creationId xmlns:a16="http://schemas.microsoft.com/office/drawing/2014/main" id="{7C46270C-AB0D-E187-84D2-AFE7F2F6442A}"/>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2258" b="98539" l="1722" r="96270">
                        <a14:foregroundMark x1="76901" y1="93360" x2="76901" y2="93360"/>
                      </a14:backgroundRemoval>
                    </a14:imgEffect>
                  </a14:imgLayer>
                </a14:imgProps>
              </a:ext>
              <a:ext uri="{28A0092B-C50C-407E-A947-70E740481C1C}">
                <a14:useLocalDpi xmlns:a14="http://schemas.microsoft.com/office/drawing/2010/main" val="0"/>
              </a:ext>
            </a:extLst>
          </a:blip>
          <a:srcRect b="10256"/>
          <a:stretch/>
        </p:blipFill>
        <p:spPr bwMode="auto">
          <a:xfrm>
            <a:off x="4018280" y="2574387"/>
            <a:ext cx="4092006" cy="396708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7" name="Google Shape;267;p7"/>
          <p:cNvSpPr/>
          <p:nvPr/>
        </p:nvSpPr>
        <p:spPr>
          <a:xfrm>
            <a:off x="552723" y="228600"/>
            <a:ext cx="787400" cy="787400"/>
          </a:xfrm>
          <a:custGeom>
            <a:avLst/>
            <a:gdLst/>
            <a:ahLst/>
            <a:cxnLst/>
            <a:rect l="l" t="t" r="r" b="b"/>
            <a:pathLst>
              <a:path w="787400" h="787400" extrusionOk="0">
                <a:moveTo>
                  <a:pt x="393700" y="0"/>
                </a:moveTo>
                <a:lnTo>
                  <a:pt x="344317" y="3067"/>
                </a:lnTo>
                <a:lnTo>
                  <a:pt x="296764" y="12023"/>
                </a:lnTo>
                <a:lnTo>
                  <a:pt x="251410" y="26500"/>
                </a:lnTo>
                <a:lnTo>
                  <a:pt x="208624" y="46127"/>
                </a:lnTo>
                <a:lnTo>
                  <a:pt x="168775" y="70537"/>
                </a:lnTo>
                <a:lnTo>
                  <a:pt x="132232" y="99360"/>
                </a:lnTo>
                <a:lnTo>
                  <a:pt x="99364" y="132227"/>
                </a:lnTo>
                <a:lnTo>
                  <a:pt x="70540" y="168769"/>
                </a:lnTo>
                <a:lnTo>
                  <a:pt x="46130" y="208618"/>
                </a:lnTo>
                <a:lnTo>
                  <a:pt x="26501" y="251405"/>
                </a:lnTo>
                <a:lnTo>
                  <a:pt x="12024" y="296760"/>
                </a:lnTo>
                <a:lnTo>
                  <a:pt x="3067" y="344314"/>
                </a:lnTo>
                <a:lnTo>
                  <a:pt x="0" y="393700"/>
                </a:lnTo>
                <a:lnTo>
                  <a:pt x="3067" y="443085"/>
                </a:lnTo>
                <a:lnTo>
                  <a:pt x="12024" y="490639"/>
                </a:lnTo>
                <a:lnTo>
                  <a:pt x="26501" y="535994"/>
                </a:lnTo>
                <a:lnTo>
                  <a:pt x="46130" y="578781"/>
                </a:lnTo>
                <a:lnTo>
                  <a:pt x="70540" y="618630"/>
                </a:lnTo>
                <a:lnTo>
                  <a:pt x="99364" y="655172"/>
                </a:lnTo>
                <a:lnTo>
                  <a:pt x="132232" y="688039"/>
                </a:lnTo>
                <a:lnTo>
                  <a:pt x="168775" y="716862"/>
                </a:lnTo>
                <a:lnTo>
                  <a:pt x="208624" y="741272"/>
                </a:lnTo>
                <a:lnTo>
                  <a:pt x="251410" y="760899"/>
                </a:lnTo>
                <a:lnTo>
                  <a:pt x="296764" y="775376"/>
                </a:lnTo>
                <a:lnTo>
                  <a:pt x="344317" y="784332"/>
                </a:lnTo>
                <a:lnTo>
                  <a:pt x="393700" y="787400"/>
                </a:lnTo>
                <a:lnTo>
                  <a:pt x="443085" y="784332"/>
                </a:lnTo>
                <a:lnTo>
                  <a:pt x="490639" y="775376"/>
                </a:lnTo>
                <a:lnTo>
                  <a:pt x="535994" y="760899"/>
                </a:lnTo>
                <a:lnTo>
                  <a:pt x="578781" y="741272"/>
                </a:lnTo>
                <a:lnTo>
                  <a:pt x="618630" y="716862"/>
                </a:lnTo>
                <a:lnTo>
                  <a:pt x="655172" y="688039"/>
                </a:lnTo>
                <a:lnTo>
                  <a:pt x="688039" y="655172"/>
                </a:lnTo>
                <a:lnTo>
                  <a:pt x="716862" y="618630"/>
                </a:lnTo>
                <a:lnTo>
                  <a:pt x="741272" y="578781"/>
                </a:lnTo>
                <a:lnTo>
                  <a:pt x="760899" y="535994"/>
                </a:lnTo>
                <a:lnTo>
                  <a:pt x="775376" y="490639"/>
                </a:lnTo>
                <a:lnTo>
                  <a:pt x="784332" y="443085"/>
                </a:lnTo>
                <a:lnTo>
                  <a:pt x="787400" y="393700"/>
                </a:lnTo>
                <a:lnTo>
                  <a:pt x="784332" y="344314"/>
                </a:lnTo>
                <a:lnTo>
                  <a:pt x="775376" y="296760"/>
                </a:lnTo>
                <a:lnTo>
                  <a:pt x="760899" y="251405"/>
                </a:lnTo>
                <a:lnTo>
                  <a:pt x="741272" y="208618"/>
                </a:lnTo>
                <a:lnTo>
                  <a:pt x="716862" y="168769"/>
                </a:lnTo>
                <a:lnTo>
                  <a:pt x="688039" y="132227"/>
                </a:lnTo>
                <a:lnTo>
                  <a:pt x="655172" y="99360"/>
                </a:lnTo>
                <a:lnTo>
                  <a:pt x="618630" y="70537"/>
                </a:lnTo>
                <a:lnTo>
                  <a:pt x="578781" y="46127"/>
                </a:lnTo>
                <a:lnTo>
                  <a:pt x="535994" y="26500"/>
                </a:lnTo>
                <a:lnTo>
                  <a:pt x="490639" y="12023"/>
                </a:lnTo>
                <a:lnTo>
                  <a:pt x="443085" y="3067"/>
                </a:lnTo>
                <a:lnTo>
                  <a:pt x="393700" y="0"/>
                </a:lnTo>
                <a:close/>
              </a:path>
            </a:pathLst>
          </a:custGeom>
          <a:solidFill>
            <a:srgbClr val="00B05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68" name="Google Shape;268;p7"/>
          <p:cNvSpPr txBox="1">
            <a:spLocks noGrp="1"/>
          </p:cNvSpPr>
          <p:nvPr>
            <p:ph type="title"/>
          </p:nvPr>
        </p:nvSpPr>
        <p:spPr>
          <a:xfrm>
            <a:off x="828476" y="358594"/>
            <a:ext cx="8391724" cy="505908"/>
          </a:xfrm>
          <a:prstGeom prst="rect">
            <a:avLst/>
          </a:prstGeom>
          <a:noFill/>
          <a:ln>
            <a:noFill/>
          </a:ln>
        </p:spPr>
        <p:txBody>
          <a:bodyPr spcFirstLastPara="1" wrap="square" lIns="0" tIns="13325" rIns="0" bIns="0" anchor="ctr" anchorCtr="0">
            <a:spAutoFit/>
          </a:bodyPr>
          <a:lstStyle/>
          <a:p>
            <a:pPr marL="12700" lvl="0" indent="0" algn="l" rtl="0">
              <a:lnSpc>
                <a:spcPct val="100000"/>
              </a:lnSpc>
              <a:spcBef>
                <a:spcPts val="0"/>
              </a:spcBef>
              <a:spcAft>
                <a:spcPts val="0"/>
              </a:spcAft>
              <a:buClr>
                <a:srgbClr val="1C355E"/>
              </a:buClr>
              <a:buSzPts val="3200"/>
              <a:buFont typeface="Century Gothic"/>
              <a:buNone/>
            </a:pPr>
            <a:r>
              <a:rPr lang="es-ES" sz="3200" b="1">
                <a:solidFill>
                  <a:srgbClr val="1C355E"/>
                </a:solidFill>
                <a:latin typeface="Century Gothic"/>
                <a:ea typeface="Century Gothic"/>
                <a:cs typeface="Century Gothic"/>
                <a:sym typeface="Century Gothic"/>
              </a:rPr>
              <a:t>Análisis de Causa Raíz</a:t>
            </a:r>
            <a:endParaRPr sz="3200">
              <a:latin typeface="Century Gothic"/>
              <a:ea typeface="Century Gothic"/>
              <a:cs typeface="Century Gothic"/>
              <a:sym typeface="Century Gothic"/>
            </a:endParaRPr>
          </a:p>
        </p:txBody>
      </p:sp>
      <p:sp>
        <p:nvSpPr>
          <p:cNvPr id="269" name="Google Shape;269;p7"/>
          <p:cNvSpPr txBox="1"/>
          <p:nvPr/>
        </p:nvSpPr>
        <p:spPr>
          <a:xfrm>
            <a:off x="5751897" y="1357041"/>
            <a:ext cx="5292136" cy="2308284"/>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2400"/>
              <a:buFont typeface="Arial"/>
              <a:buNone/>
            </a:pPr>
            <a:r>
              <a:rPr lang="es-MX" sz="2400" dirty="0">
                <a:solidFill>
                  <a:srgbClr val="000000"/>
                </a:solidFill>
                <a:latin typeface="Arial"/>
                <a:ea typeface="Calibri"/>
                <a:cs typeface="Arial"/>
                <a:sym typeface="Arial"/>
              </a:rPr>
              <a:t>Se implementaron tres herramientas y se obtuvo que dos actividades 80% de los retrasos en las actividades que fueron hacer commit y hacer el pull request, así como la causa raíz y la contra medida de esta.</a:t>
            </a:r>
            <a:endParaRPr sz="4000" b="0" i="0" u="none" strike="noStrike" cap="none" dirty="0">
              <a:solidFill>
                <a:srgbClr val="595959"/>
              </a:solidFill>
              <a:latin typeface="Calibri"/>
              <a:ea typeface="Calibri"/>
              <a:cs typeface="Calibri"/>
              <a:sym typeface="Calibri"/>
            </a:endParaRPr>
          </a:p>
        </p:txBody>
      </p:sp>
      <p:pic>
        <p:nvPicPr>
          <p:cNvPr id="2" name="Imagen 1">
            <a:extLst>
              <a:ext uri="{FF2B5EF4-FFF2-40B4-BE49-F238E27FC236}">
                <a16:creationId xmlns:a16="http://schemas.microsoft.com/office/drawing/2014/main" id="{CDDBD5EE-11A4-4406-A513-675109A0CC55}"/>
              </a:ext>
            </a:extLst>
          </p:cNvPr>
          <p:cNvPicPr>
            <a:picLocks noChangeAspect="1"/>
          </p:cNvPicPr>
          <p:nvPr/>
        </p:nvPicPr>
        <p:blipFill>
          <a:blip r:embed="rId3"/>
          <a:stretch>
            <a:fillRect/>
          </a:stretch>
        </p:blipFill>
        <p:spPr>
          <a:xfrm>
            <a:off x="6096000" y="3665325"/>
            <a:ext cx="4272783" cy="2946352"/>
          </a:xfrm>
          <a:prstGeom prst="rect">
            <a:avLst/>
          </a:prstGeom>
        </p:spPr>
      </p:pic>
      <p:pic>
        <p:nvPicPr>
          <p:cNvPr id="3" name="Imagen 2">
            <a:extLst>
              <a:ext uri="{FF2B5EF4-FFF2-40B4-BE49-F238E27FC236}">
                <a16:creationId xmlns:a16="http://schemas.microsoft.com/office/drawing/2014/main" id="{7DC03A9A-495D-4967-A92B-BC4F9E32774D}"/>
              </a:ext>
            </a:extLst>
          </p:cNvPr>
          <p:cNvPicPr>
            <a:picLocks noChangeAspect="1"/>
          </p:cNvPicPr>
          <p:nvPr/>
        </p:nvPicPr>
        <p:blipFill>
          <a:blip r:embed="rId4"/>
          <a:stretch>
            <a:fillRect/>
          </a:stretch>
        </p:blipFill>
        <p:spPr>
          <a:xfrm>
            <a:off x="693009" y="4334826"/>
            <a:ext cx="4923421" cy="1795825"/>
          </a:xfrm>
          <a:prstGeom prst="rect">
            <a:avLst/>
          </a:prstGeom>
        </p:spPr>
      </p:pic>
      <p:pic>
        <p:nvPicPr>
          <p:cNvPr id="4" name="Imagen 3">
            <a:extLst>
              <a:ext uri="{FF2B5EF4-FFF2-40B4-BE49-F238E27FC236}">
                <a16:creationId xmlns:a16="http://schemas.microsoft.com/office/drawing/2014/main" id="{122EC4E9-FC51-4A3F-B3EE-2C69709B3C22}"/>
              </a:ext>
            </a:extLst>
          </p:cNvPr>
          <p:cNvPicPr>
            <a:picLocks noChangeAspect="1"/>
          </p:cNvPicPr>
          <p:nvPr/>
        </p:nvPicPr>
        <p:blipFill>
          <a:blip r:embed="rId5"/>
          <a:stretch>
            <a:fillRect/>
          </a:stretch>
        </p:blipFill>
        <p:spPr>
          <a:xfrm>
            <a:off x="828476" y="1395520"/>
            <a:ext cx="4353124" cy="240828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8" name="Google Shape;308;p27"/>
          <p:cNvSpPr/>
          <p:nvPr/>
        </p:nvSpPr>
        <p:spPr>
          <a:xfrm>
            <a:off x="552723" y="228600"/>
            <a:ext cx="787400" cy="787400"/>
          </a:xfrm>
          <a:custGeom>
            <a:avLst/>
            <a:gdLst/>
            <a:ahLst/>
            <a:cxnLst/>
            <a:rect l="l" t="t" r="r" b="b"/>
            <a:pathLst>
              <a:path w="787400" h="787400" extrusionOk="0">
                <a:moveTo>
                  <a:pt x="393700" y="0"/>
                </a:moveTo>
                <a:lnTo>
                  <a:pt x="344317" y="3067"/>
                </a:lnTo>
                <a:lnTo>
                  <a:pt x="296764" y="12023"/>
                </a:lnTo>
                <a:lnTo>
                  <a:pt x="251410" y="26500"/>
                </a:lnTo>
                <a:lnTo>
                  <a:pt x="208624" y="46127"/>
                </a:lnTo>
                <a:lnTo>
                  <a:pt x="168775" y="70537"/>
                </a:lnTo>
                <a:lnTo>
                  <a:pt x="132232" y="99360"/>
                </a:lnTo>
                <a:lnTo>
                  <a:pt x="99364" y="132227"/>
                </a:lnTo>
                <a:lnTo>
                  <a:pt x="70540" y="168769"/>
                </a:lnTo>
                <a:lnTo>
                  <a:pt x="46130" y="208618"/>
                </a:lnTo>
                <a:lnTo>
                  <a:pt x="26501" y="251405"/>
                </a:lnTo>
                <a:lnTo>
                  <a:pt x="12024" y="296760"/>
                </a:lnTo>
                <a:lnTo>
                  <a:pt x="3067" y="344314"/>
                </a:lnTo>
                <a:lnTo>
                  <a:pt x="0" y="393700"/>
                </a:lnTo>
                <a:lnTo>
                  <a:pt x="3067" y="443085"/>
                </a:lnTo>
                <a:lnTo>
                  <a:pt x="12024" y="490639"/>
                </a:lnTo>
                <a:lnTo>
                  <a:pt x="26501" y="535994"/>
                </a:lnTo>
                <a:lnTo>
                  <a:pt x="46130" y="578781"/>
                </a:lnTo>
                <a:lnTo>
                  <a:pt x="70540" y="618630"/>
                </a:lnTo>
                <a:lnTo>
                  <a:pt x="99364" y="655172"/>
                </a:lnTo>
                <a:lnTo>
                  <a:pt x="132232" y="688039"/>
                </a:lnTo>
                <a:lnTo>
                  <a:pt x="168775" y="716862"/>
                </a:lnTo>
                <a:lnTo>
                  <a:pt x="208624" y="741272"/>
                </a:lnTo>
                <a:lnTo>
                  <a:pt x="251410" y="760899"/>
                </a:lnTo>
                <a:lnTo>
                  <a:pt x="296764" y="775376"/>
                </a:lnTo>
                <a:lnTo>
                  <a:pt x="344317" y="784332"/>
                </a:lnTo>
                <a:lnTo>
                  <a:pt x="393700" y="787400"/>
                </a:lnTo>
                <a:lnTo>
                  <a:pt x="443085" y="784332"/>
                </a:lnTo>
                <a:lnTo>
                  <a:pt x="490639" y="775376"/>
                </a:lnTo>
                <a:lnTo>
                  <a:pt x="535994" y="760899"/>
                </a:lnTo>
                <a:lnTo>
                  <a:pt x="578781" y="741272"/>
                </a:lnTo>
                <a:lnTo>
                  <a:pt x="618630" y="716862"/>
                </a:lnTo>
                <a:lnTo>
                  <a:pt x="655172" y="688039"/>
                </a:lnTo>
                <a:lnTo>
                  <a:pt x="688039" y="655172"/>
                </a:lnTo>
                <a:lnTo>
                  <a:pt x="716862" y="618630"/>
                </a:lnTo>
                <a:lnTo>
                  <a:pt x="741272" y="578781"/>
                </a:lnTo>
                <a:lnTo>
                  <a:pt x="760899" y="535994"/>
                </a:lnTo>
                <a:lnTo>
                  <a:pt x="775376" y="490639"/>
                </a:lnTo>
                <a:lnTo>
                  <a:pt x="784332" y="443085"/>
                </a:lnTo>
                <a:lnTo>
                  <a:pt x="787400" y="393700"/>
                </a:lnTo>
                <a:lnTo>
                  <a:pt x="784332" y="344314"/>
                </a:lnTo>
                <a:lnTo>
                  <a:pt x="775376" y="296760"/>
                </a:lnTo>
                <a:lnTo>
                  <a:pt x="760899" y="251405"/>
                </a:lnTo>
                <a:lnTo>
                  <a:pt x="741272" y="208618"/>
                </a:lnTo>
                <a:lnTo>
                  <a:pt x="716862" y="168769"/>
                </a:lnTo>
                <a:lnTo>
                  <a:pt x="688039" y="132227"/>
                </a:lnTo>
                <a:lnTo>
                  <a:pt x="655172" y="99360"/>
                </a:lnTo>
                <a:lnTo>
                  <a:pt x="618630" y="70537"/>
                </a:lnTo>
                <a:lnTo>
                  <a:pt x="578781" y="46127"/>
                </a:lnTo>
                <a:lnTo>
                  <a:pt x="535994" y="26500"/>
                </a:lnTo>
                <a:lnTo>
                  <a:pt x="490639" y="12023"/>
                </a:lnTo>
                <a:lnTo>
                  <a:pt x="443085" y="3067"/>
                </a:lnTo>
                <a:lnTo>
                  <a:pt x="393700" y="0"/>
                </a:lnTo>
                <a:close/>
              </a:path>
            </a:pathLst>
          </a:custGeom>
          <a:solidFill>
            <a:srgbClr val="00B05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09" name="Google Shape;309;p27"/>
          <p:cNvSpPr txBox="1">
            <a:spLocks noGrp="1"/>
          </p:cNvSpPr>
          <p:nvPr>
            <p:ph type="title"/>
          </p:nvPr>
        </p:nvSpPr>
        <p:spPr>
          <a:xfrm>
            <a:off x="828476" y="358594"/>
            <a:ext cx="8391724" cy="505908"/>
          </a:xfrm>
          <a:prstGeom prst="rect">
            <a:avLst/>
          </a:prstGeom>
          <a:noFill/>
          <a:ln>
            <a:noFill/>
          </a:ln>
        </p:spPr>
        <p:txBody>
          <a:bodyPr spcFirstLastPara="1" wrap="square" lIns="0" tIns="13325" rIns="0" bIns="0" anchor="ctr" anchorCtr="0">
            <a:spAutoFit/>
          </a:bodyPr>
          <a:lstStyle/>
          <a:p>
            <a:pPr marL="12700" lvl="0" indent="0" algn="l" rtl="0">
              <a:lnSpc>
                <a:spcPct val="100000"/>
              </a:lnSpc>
              <a:spcBef>
                <a:spcPts val="0"/>
              </a:spcBef>
              <a:spcAft>
                <a:spcPts val="0"/>
              </a:spcAft>
              <a:buClr>
                <a:srgbClr val="1C355E"/>
              </a:buClr>
              <a:buSzPts val="3200"/>
              <a:buFont typeface="Century Gothic"/>
              <a:buNone/>
            </a:pPr>
            <a:r>
              <a:rPr lang="es-ES" sz="3200" b="1">
                <a:solidFill>
                  <a:srgbClr val="1C355E"/>
                </a:solidFill>
                <a:latin typeface="Century Gothic"/>
                <a:ea typeface="Century Gothic"/>
                <a:cs typeface="Century Gothic"/>
                <a:sym typeface="Century Gothic"/>
              </a:rPr>
              <a:t>Análisis de Causa Raíz</a:t>
            </a:r>
            <a:endParaRPr sz="3200">
              <a:latin typeface="Century Gothic"/>
              <a:ea typeface="Century Gothic"/>
              <a:cs typeface="Century Gothic"/>
              <a:sym typeface="Century Gothic"/>
            </a:endParaRPr>
          </a:p>
        </p:txBody>
      </p:sp>
      <p:pic>
        <p:nvPicPr>
          <p:cNvPr id="4" name="Imagen 3">
            <a:extLst>
              <a:ext uri="{FF2B5EF4-FFF2-40B4-BE49-F238E27FC236}">
                <a16:creationId xmlns:a16="http://schemas.microsoft.com/office/drawing/2014/main" id="{63AFF132-DF8F-422B-8A93-782D0552E85F}"/>
              </a:ext>
            </a:extLst>
          </p:cNvPr>
          <p:cNvPicPr>
            <a:picLocks noChangeAspect="1"/>
          </p:cNvPicPr>
          <p:nvPr/>
        </p:nvPicPr>
        <p:blipFill>
          <a:blip r:embed="rId3"/>
          <a:stretch>
            <a:fillRect/>
          </a:stretch>
        </p:blipFill>
        <p:spPr>
          <a:xfrm>
            <a:off x="1340123" y="1145994"/>
            <a:ext cx="8842203" cy="505989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8" name="Google Shape;308;p27"/>
          <p:cNvSpPr/>
          <p:nvPr/>
        </p:nvSpPr>
        <p:spPr>
          <a:xfrm>
            <a:off x="552723" y="228600"/>
            <a:ext cx="787400" cy="787400"/>
          </a:xfrm>
          <a:custGeom>
            <a:avLst/>
            <a:gdLst/>
            <a:ahLst/>
            <a:cxnLst/>
            <a:rect l="l" t="t" r="r" b="b"/>
            <a:pathLst>
              <a:path w="787400" h="787400" extrusionOk="0">
                <a:moveTo>
                  <a:pt x="393700" y="0"/>
                </a:moveTo>
                <a:lnTo>
                  <a:pt x="344317" y="3067"/>
                </a:lnTo>
                <a:lnTo>
                  <a:pt x="296764" y="12023"/>
                </a:lnTo>
                <a:lnTo>
                  <a:pt x="251410" y="26500"/>
                </a:lnTo>
                <a:lnTo>
                  <a:pt x="208624" y="46127"/>
                </a:lnTo>
                <a:lnTo>
                  <a:pt x="168775" y="70537"/>
                </a:lnTo>
                <a:lnTo>
                  <a:pt x="132232" y="99360"/>
                </a:lnTo>
                <a:lnTo>
                  <a:pt x="99364" y="132227"/>
                </a:lnTo>
                <a:lnTo>
                  <a:pt x="70540" y="168769"/>
                </a:lnTo>
                <a:lnTo>
                  <a:pt x="46130" y="208618"/>
                </a:lnTo>
                <a:lnTo>
                  <a:pt x="26501" y="251405"/>
                </a:lnTo>
                <a:lnTo>
                  <a:pt x="12024" y="296760"/>
                </a:lnTo>
                <a:lnTo>
                  <a:pt x="3067" y="344314"/>
                </a:lnTo>
                <a:lnTo>
                  <a:pt x="0" y="393700"/>
                </a:lnTo>
                <a:lnTo>
                  <a:pt x="3067" y="443085"/>
                </a:lnTo>
                <a:lnTo>
                  <a:pt x="12024" y="490639"/>
                </a:lnTo>
                <a:lnTo>
                  <a:pt x="26501" y="535994"/>
                </a:lnTo>
                <a:lnTo>
                  <a:pt x="46130" y="578781"/>
                </a:lnTo>
                <a:lnTo>
                  <a:pt x="70540" y="618630"/>
                </a:lnTo>
                <a:lnTo>
                  <a:pt x="99364" y="655172"/>
                </a:lnTo>
                <a:lnTo>
                  <a:pt x="132232" y="688039"/>
                </a:lnTo>
                <a:lnTo>
                  <a:pt x="168775" y="716862"/>
                </a:lnTo>
                <a:lnTo>
                  <a:pt x="208624" y="741272"/>
                </a:lnTo>
                <a:lnTo>
                  <a:pt x="251410" y="760899"/>
                </a:lnTo>
                <a:lnTo>
                  <a:pt x="296764" y="775376"/>
                </a:lnTo>
                <a:lnTo>
                  <a:pt x="344317" y="784332"/>
                </a:lnTo>
                <a:lnTo>
                  <a:pt x="393700" y="787400"/>
                </a:lnTo>
                <a:lnTo>
                  <a:pt x="443085" y="784332"/>
                </a:lnTo>
                <a:lnTo>
                  <a:pt x="490639" y="775376"/>
                </a:lnTo>
                <a:lnTo>
                  <a:pt x="535994" y="760899"/>
                </a:lnTo>
                <a:lnTo>
                  <a:pt x="578781" y="741272"/>
                </a:lnTo>
                <a:lnTo>
                  <a:pt x="618630" y="716862"/>
                </a:lnTo>
                <a:lnTo>
                  <a:pt x="655172" y="688039"/>
                </a:lnTo>
                <a:lnTo>
                  <a:pt x="688039" y="655172"/>
                </a:lnTo>
                <a:lnTo>
                  <a:pt x="716862" y="618630"/>
                </a:lnTo>
                <a:lnTo>
                  <a:pt x="741272" y="578781"/>
                </a:lnTo>
                <a:lnTo>
                  <a:pt x="760899" y="535994"/>
                </a:lnTo>
                <a:lnTo>
                  <a:pt x="775376" y="490639"/>
                </a:lnTo>
                <a:lnTo>
                  <a:pt x="784332" y="443085"/>
                </a:lnTo>
                <a:lnTo>
                  <a:pt x="787400" y="393700"/>
                </a:lnTo>
                <a:lnTo>
                  <a:pt x="784332" y="344314"/>
                </a:lnTo>
                <a:lnTo>
                  <a:pt x="775376" y="296760"/>
                </a:lnTo>
                <a:lnTo>
                  <a:pt x="760899" y="251405"/>
                </a:lnTo>
                <a:lnTo>
                  <a:pt x="741272" y="208618"/>
                </a:lnTo>
                <a:lnTo>
                  <a:pt x="716862" y="168769"/>
                </a:lnTo>
                <a:lnTo>
                  <a:pt x="688039" y="132227"/>
                </a:lnTo>
                <a:lnTo>
                  <a:pt x="655172" y="99360"/>
                </a:lnTo>
                <a:lnTo>
                  <a:pt x="618630" y="70537"/>
                </a:lnTo>
                <a:lnTo>
                  <a:pt x="578781" y="46127"/>
                </a:lnTo>
                <a:lnTo>
                  <a:pt x="535994" y="26500"/>
                </a:lnTo>
                <a:lnTo>
                  <a:pt x="490639" y="12023"/>
                </a:lnTo>
                <a:lnTo>
                  <a:pt x="443085" y="3067"/>
                </a:lnTo>
                <a:lnTo>
                  <a:pt x="393700" y="0"/>
                </a:lnTo>
                <a:close/>
              </a:path>
            </a:pathLst>
          </a:custGeom>
          <a:solidFill>
            <a:srgbClr val="00B05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09" name="Google Shape;309;p27"/>
          <p:cNvSpPr txBox="1">
            <a:spLocks noGrp="1"/>
          </p:cNvSpPr>
          <p:nvPr>
            <p:ph type="title"/>
          </p:nvPr>
        </p:nvSpPr>
        <p:spPr>
          <a:xfrm>
            <a:off x="828476" y="358594"/>
            <a:ext cx="8391724" cy="505908"/>
          </a:xfrm>
          <a:prstGeom prst="rect">
            <a:avLst/>
          </a:prstGeom>
          <a:noFill/>
          <a:ln>
            <a:noFill/>
          </a:ln>
        </p:spPr>
        <p:txBody>
          <a:bodyPr spcFirstLastPara="1" wrap="square" lIns="0" tIns="13325" rIns="0" bIns="0" anchor="ctr" anchorCtr="0">
            <a:spAutoFit/>
          </a:bodyPr>
          <a:lstStyle/>
          <a:p>
            <a:pPr marL="12700" lvl="0" indent="0" algn="l" rtl="0">
              <a:lnSpc>
                <a:spcPct val="100000"/>
              </a:lnSpc>
              <a:spcBef>
                <a:spcPts val="0"/>
              </a:spcBef>
              <a:spcAft>
                <a:spcPts val="0"/>
              </a:spcAft>
              <a:buClr>
                <a:srgbClr val="1C355E"/>
              </a:buClr>
              <a:buSzPts val="3200"/>
              <a:buFont typeface="Century Gothic"/>
              <a:buNone/>
            </a:pPr>
            <a:r>
              <a:rPr lang="es-ES" sz="3200" b="1">
                <a:solidFill>
                  <a:srgbClr val="1C355E"/>
                </a:solidFill>
                <a:latin typeface="Century Gothic"/>
                <a:ea typeface="Century Gothic"/>
                <a:cs typeface="Century Gothic"/>
                <a:sym typeface="Century Gothic"/>
              </a:rPr>
              <a:t>Análisis de Causa Raíz</a:t>
            </a:r>
            <a:endParaRPr sz="3200">
              <a:latin typeface="Century Gothic"/>
              <a:ea typeface="Century Gothic"/>
              <a:cs typeface="Century Gothic"/>
              <a:sym typeface="Century Gothic"/>
            </a:endParaRPr>
          </a:p>
        </p:txBody>
      </p:sp>
      <p:pic>
        <p:nvPicPr>
          <p:cNvPr id="3" name="Imagen 2">
            <a:extLst>
              <a:ext uri="{FF2B5EF4-FFF2-40B4-BE49-F238E27FC236}">
                <a16:creationId xmlns:a16="http://schemas.microsoft.com/office/drawing/2014/main" id="{AE5EB87C-68F2-4933-A5B1-C87A45152B45}"/>
              </a:ext>
            </a:extLst>
          </p:cNvPr>
          <p:cNvPicPr>
            <a:picLocks noChangeAspect="1"/>
          </p:cNvPicPr>
          <p:nvPr/>
        </p:nvPicPr>
        <p:blipFill>
          <a:blip r:embed="rId3"/>
          <a:stretch>
            <a:fillRect/>
          </a:stretch>
        </p:blipFill>
        <p:spPr>
          <a:xfrm>
            <a:off x="225138" y="1608666"/>
            <a:ext cx="11179461" cy="4077725"/>
          </a:xfrm>
          <a:prstGeom prst="rect">
            <a:avLst/>
          </a:prstGeom>
        </p:spPr>
      </p:pic>
    </p:spTree>
    <p:extLst>
      <p:ext uri="{BB962C8B-B14F-4D97-AF65-F5344CB8AC3E}">
        <p14:creationId xmlns:p14="http://schemas.microsoft.com/office/powerpoint/2010/main" val="29723171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3" name="Google Shape;463;p28"/>
          <p:cNvSpPr/>
          <p:nvPr/>
        </p:nvSpPr>
        <p:spPr>
          <a:xfrm>
            <a:off x="552723" y="228600"/>
            <a:ext cx="787400" cy="787400"/>
          </a:xfrm>
          <a:custGeom>
            <a:avLst/>
            <a:gdLst/>
            <a:ahLst/>
            <a:cxnLst/>
            <a:rect l="l" t="t" r="r" b="b"/>
            <a:pathLst>
              <a:path w="787400" h="787400" extrusionOk="0">
                <a:moveTo>
                  <a:pt x="393700" y="0"/>
                </a:moveTo>
                <a:lnTo>
                  <a:pt x="344317" y="3067"/>
                </a:lnTo>
                <a:lnTo>
                  <a:pt x="296764" y="12023"/>
                </a:lnTo>
                <a:lnTo>
                  <a:pt x="251410" y="26500"/>
                </a:lnTo>
                <a:lnTo>
                  <a:pt x="208624" y="46127"/>
                </a:lnTo>
                <a:lnTo>
                  <a:pt x="168775" y="70537"/>
                </a:lnTo>
                <a:lnTo>
                  <a:pt x="132232" y="99360"/>
                </a:lnTo>
                <a:lnTo>
                  <a:pt x="99364" y="132227"/>
                </a:lnTo>
                <a:lnTo>
                  <a:pt x="70540" y="168769"/>
                </a:lnTo>
                <a:lnTo>
                  <a:pt x="46130" y="208618"/>
                </a:lnTo>
                <a:lnTo>
                  <a:pt x="26501" y="251405"/>
                </a:lnTo>
                <a:lnTo>
                  <a:pt x="12024" y="296760"/>
                </a:lnTo>
                <a:lnTo>
                  <a:pt x="3067" y="344314"/>
                </a:lnTo>
                <a:lnTo>
                  <a:pt x="0" y="393700"/>
                </a:lnTo>
                <a:lnTo>
                  <a:pt x="3067" y="443085"/>
                </a:lnTo>
                <a:lnTo>
                  <a:pt x="12024" y="490639"/>
                </a:lnTo>
                <a:lnTo>
                  <a:pt x="26501" y="535994"/>
                </a:lnTo>
                <a:lnTo>
                  <a:pt x="46130" y="578781"/>
                </a:lnTo>
                <a:lnTo>
                  <a:pt x="70540" y="618630"/>
                </a:lnTo>
                <a:lnTo>
                  <a:pt x="99364" y="655172"/>
                </a:lnTo>
                <a:lnTo>
                  <a:pt x="132232" y="688039"/>
                </a:lnTo>
                <a:lnTo>
                  <a:pt x="168775" y="716862"/>
                </a:lnTo>
                <a:lnTo>
                  <a:pt x="208624" y="741272"/>
                </a:lnTo>
                <a:lnTo>
                  <a:pt x="251410" y="760899"/>
                </a:lnTo>
                <a:lnTo>
                  <a:pt x="296764" y="775376"/>
                </a:lnTo>
                <a:lnTo>
                  <a:pt x="344317" y="784332"/>
                </a:lnTo>
                <a:lnTo>
                  <a:pt x="393700" y="787400"/>
                </a:lnTo>
                <a:lnTo>
                  <a:pt x="443085" y="784332"/>
                </a:lnTo>
                <a:lnTo>
                  <a:pt x="490639" y="775376"/>
                </a:lnTo>
                <a:lnTo>
                  <a:pt x="535994" y="760899"/>
                </a:lnTo>
                <a:lnTo>
                  <a:pt x="578781" y="741272"/>
                </a:lnTo>
                <a:lnTo>
                  <a:pt x="618630" y="716862"/>
                </a:lnTo>
                <a:lnTo>
                  <a:pt x="655172" y="688039"/>
                </a:lnTo>
                <a:lnTo>
                  <a:pt x="688039" y="655172"/>
                </a:lnTo>
                <a:lnTo>
                  <a:pt x="716862" y="618630"/>
                </a:lnTo>
                <a:lnTo>
                  <a:pt x="741272" y="578781"/>
                </a:lnTo>
                <a:lnTo>
                  <a:pt x="760899" y="535994"/>
                </a:lnTo>
                <a:lnTo>
                  <a:pt x="775376" y="490639"/>
                </a:lnTo>
                <a:lnTo>
                  <a:pt x="784332" y="443085"/>
                </a:lnTo>
                <a:lnTo>
                  <a:pt x="787400" y="393700"/>
                </a:lnTo>
                <a:lnTo>
                  <a:pt x="784332" y="344314"/>
                </a:lnTo>
                <a:lnTo>
                  <a:pt x="775376" y="296760"/>
                </a:lnTo>
                <a:lnTo>
                  <a:pt x="760899" y="251405"/>
                </a:lnTo>
                <a:lnTo>
                  <a:pt x="741272" y="208618"/>
                </a:lnTo>
                <a:lnTo>
                  <a:pt x="716862" y="168769"/>
                </a:lnTo>
                <a:lnTo>
                  <a:pt x="688039" y="132227"/>
                </a:lnTo>
                <a:lnTo>
                  <a:pt x="655172" y="99360"/>
                </a:lnTo>
                <a:lnTo>
                  <a:pt x="618630" y="70537"/>
                </a:lnTo>
                <a:lnTo>
                  <a:pt x="578781" y="46127"/>
                </a:lnTo>
                <a:lnTo>
                  <a:pt x="535994" y="26500"/>
                </a:lnTo>
                <a:lnTo>
                  <a:pt x="490639" y="12023"/>
                </a:lnTo>
                <a:lnTo>
                  <a:pt x="443085" y="3067"/>
                </a:lnTo>
                <a:lnTo>
                  <a:pt x="393700" y="0"/>
                </a:lnTo>
                <a:close/>
              </a:path>
            </a:pathLst>
          </a:custGeom>
          <a:solidFill>
            <a:srgbClr val="00B05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64" name="Google Shape;464;p28"/>
          <p:cNvSpPr txBox="1">
            <a:spLocks noGrp="1"/>
          </p:cNvSpPr>
          <p:nvPr>
            <p:ph type="title"/>
          </p:nvPr>
        </p:nvSpPr>
        <p:spPr>
          <a:xfrm>
            <a:off x="828476" y="358594"/>
            <a:ext cx="8391724" cy="505908"/>
          </a:xfrm>
          <a:prstGeom prst="rect">
            <a:avLst/>
          </a:prstGeom>
          <a:noFill/>
          <a:ln>
            <a:noFill/>
          </a:ln>
        </p:spPr>
        <p:txBody>
          <a:bodyPr spcFirstLastPara="1" wrap="square" lIns="0" tIns="13325" rIns="0" bIns="0" anchor="ctr" anchorCtr="0">
            <a:spAutoFit/>
          </a:bodyPr>
          <a:lstStyle/>
          <a:p>
            <a:pPr marL="12700" lvl="0" indent="0" algn="l" rtl="0">
              <a:lnSpc>
                <a:spcPct val="100000"/>
              </a:lnSpc>
              <a:spcBef>
                <a:spcPts val="0"/>
              </a:spcBef>
              <a:spcAft>
                <a:spcPts val="0"/>
              </a:spcAft>
              <a:buClr>
                <a:srgbClr val="1C355E"/>
              </a:buClr>
              <a:buSzPts val="3200"/>
              <a:buFont typeface="Century Gothic"/>
              <a:buNone/>
            </a:pPr>
            <a:r>
              <a:rPr lang="es-ES" sz="3200" b="1">
                <a:solidFill>
                  <a:srgbClr val="1C355E"/>
                </a:solidFill>
                <a:latin typeface="Century Gothic"/>
                <a:ea typeface="Century Gothic"/>
                <a:cs typeface="Century Gothic"/>
                <a:sym typeface="Century Gothic"/>
              </a:rPr>
              <a:t>Análisis de Causa Raíz</a:t>
            </a:r>
            <a:endParaRPr sz="3200">
              <a:latin typeface="Century Gothic"/>
              <a:ea typeface="Century Gothic"/>
              <a:cs typeface="Century Gothic"/>
              <a:sym typeface="Century Gothic"/>
            </a:endParaRPr>
          </a:p>
        </p:txBody>
      </p:sp>
      <p:pic>
        <p:nvPicPr>
          <p:cNvPr id="4" name="Imagen 3">
            <a:extLst>
              <a:ext uri="{FF2B5EF4-FFF2-40B4-BE49-F238E27FC236}">
                <a16:creationId xmlns:a16="http://schemas.microsoft.com/office/drawing/2014/main" id="{E1AABE56-49D6-44BB-8990-3F6D35382302}"/>
              </a:ext>
            </a:extLst>
          </p:cNvPr>
          <p:cNvPicPr>
            <a:picLocks noChangeAspect="1"/>
          </p:cNvPicPr>
          <p:nvPr/>
        </p:nvPicPr>
        <p:blipFill>
          <a:blip r:embed="rId3"/>
          <a:stretch>
            <a:fillRect/>
          </a:stretch>
        </p:blipFill>
        <p:spPr>
          <a:xfrm>
            <a:off x="828476" y="1570051"/>
            <a:ext cx="3990975" cy="3457575"/>
          </a:xfrm>
          <a:prstGeom prst="rect">
            <a:avLst/>
          </a:prstGeom>
        </p:spPr>
      </p:pic>
      <p:pic>
        <p:nvPicPr>
          <p:cNvPr id="5" name="Imagen 4">
            <a:extLst>
              <a:ext uri="{FF2B5EF4-FFF2-40B4-BE49-F238E27FC236}">
                <a16:creationId xmlns:a16="http://schemas.microsoft.com/office/drawing/2014/main" id="{032EDEAE-B30F-4700-B2B1-EC1740BCD519}"/>
              </a:ext>
            </a:extLst>
          </p:cNvPr>
          <p:cNvPicPr>
            <a:picLocks noChangeAspect="1"/>
          </p:cNvPicPr>
          <p:nvPr/>
        </p:nvPicPr>
        <p:blipFill>
          <a:blip r:embed="rId4"/>
          <a:stretch>
            <a:fillRect/>
          </a:stretch>
        </p:blipFill>
        <p:spPr>
          <a:xfrm>
            <a:off x="5572084" y="1603146"/>
            <a:ext cx="5295685" cy="365170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3" name="Google Shape;473;p29"/>
          <p:cNvSpPr/>
          <p:nvPr/>
        </p:nvSpPr>
        <p:spPr>
          <a:xfrm>
            <a:off x="552723" y="228600"/>
            <a:ext cx="787400" cy="787400"/>
          </a:xfrm>
          <a:custGeom>
            <a:avLst/>
            <a:gdLst/>
            <a:ahLst/>
            <a:cxnLst/>
            <a:rect l="l" t="t" r="r" b="b"/>
            <a:pathLst>
              <a:path w="787400" h="787400" extrusionOk="0">
                <a:moveTo>
                  <a:pt x="393700" y="0"/>
                </a:moveTo>
                <a:lnTo>
                  <a:pt x="344317" y="3067"/>
                </a:lnTo>
                <a:lnTo>
                  <a:pt x="296764" y="12023"/>
                </a:lnTo>
                <a:lnTo>
                  <a:pt x="251410" y="26500"/>
                </a:lnTo>
                <a:lnTo>
                  <a:pt x="208624" y="46127"/>
                </a:lnTo>
                <a:lnTo>
                  <a:pt x="168775" y="70537"/>
                </a:lnTo>
                <a:lnTo>
                  <a:pt x="132232" y="99360"/>
                </a:lnTo>
                <a:lnTo>
                  <a:pt x="99364" y="132227"/>
                </a:lnTo>
                <a:lnTo>
                  <a:pt x="70540" y="168769"/>
                </a:lnTo>
                <a:lnTo>
                  <a:pt x="46130" y="208618"/>
                </a:lnTo>
                <a:lnTo>
                  <a:pt x="26501" y="251405"/>
                </a:lnTo>
                <a:lnTo>
                  <a:pt x="12024" y="296760"/>
                </a:lnTo>
                <a:lnTo>
                  <a:pt x="3067" y="344314"/>
                </a:lnTo>
                <a:lnTo>
                  <a:pt x="0" y="393700"/>
                </a:lnTo>
                <a:lnTo>
                  <a:pt x="3067" y="443085"/>
                </a:lnTo>
                <a:lnTo>
                  <a:pt x="12024" y="490639"/>
                </a:lnTo>
                <a:lnTo>
                  <a:pt x="26501" y="535994"/>
                </a:lnTo>
                <a:lnTo>
                  <a:pt x="46130" y="578781"/>
                </a:lnTo>
                <a:lnTo>
                  <a:pt x="70540" y="618630"/>
                </a:lnTo>
                <a:lnTo>
                  <a:pt x="99364" y="655172"/>
                </a:lnTo>
                <a:lnTo>
                  <a:pt x="132232" y="688039"/>
                </a:lnTo>
                <a:lnTo>
                  <a:pt x="168775" y="716862"/>
                </a:lnTo>
                <a:lnTo>
                  <a:pt x="208624" y="741272"/>
                </a:lnTo>
                <a:lnTo>
                  <a:pt x="251410" y="760899"/>
                </a:lnTo>
                <a:lnTo>
                  <a:pt x="296764" y="775376"/>
                </a:lnTo>
                <a:lnTo>
                  <a:pt x="344317" y="784332"/>
                </a:lnTo>
                <a:lnTo>
                  <a:pt x="393700" y="787400"/>
                </a:lnTo>
                <a:lnTo>
                  <a:pt x="443085" y="784332"/>
                </a:lnTo>
                <a:lnTo>
                  <a:pt x="490639" y="775376"/>
                </a:lnTo>
                <a:lnTo>
                  <a:pt x="535994" y="760899"/>
                </a:lnTo>
                <a:lnTo>
                  <a:pt x="578781" y="741272"/>
                </a:lnTo>
                <a:lnTo>
                  <a:pt x="618630" y="716862"/>
                </a:lnTo>
                <a:lnTo>
                  <a:pt x="655172" y="688039"/>
                </a:lnTo>
                <a:lnTo>
                  <a:pt x="688039" y="655172"/>
                </a:lnTo>
                <a:lnTo>
                  <a:pt x="716862" y="618630"/>
                </a:lnTo>
                <a:lnTo>
                  <a:pt x="741272" y="578781"/>
                </a:lnTo>
                <a:lnTo>
                  <a:pt x="760899" y="535994"/>
                </a:lnTo>
                <a:lnTo>
                  <a:pt x="775376" y="490639"/>
                </a:lnTo>
                <a:lnTo>
                  <a:pt x="784332" y="443085"/>
                </a:lnTo>
                <a:lnTo>
                  <a:pt x="787400" y="393700"/>
                </a:lnTo>
                <a:lnTo>
                  <a:pt x="784332" y="344314"/>
                </a:lnTo>
                <a:lnTo>
                  <a:pt x="775376" y="296760"/>
                </a:lnTo>
                <a:lnTo>
                  <a:pt x="760899" y="251405"/>
                </a:lnTo>
                <a:lnTo>
                  <a:pt x="741272" y="208618"/>
                </a:lnTo>
                <a:lnTo>
                  <a:pt x="716862" y="168769"/>
                </a:lnTo>
                <a:lnTo>
                  <a:pt x="688039" y="132227"/>
                </a:lnTo>
                <a:lnTo>
                  <a:pt x="655172" y="99360"/>
                </a:lnTo>
                <a:lnTo>
                  <a:pt x="618630" y="70537"/>
                </a:lnTo>
                <a:lnTo>
                  <a:pt x="578781" y="46127"/>
                </a:lnTo>
                <a:lnTo>
                  <a:pt x="535994" y="26500"/>
                </a:lnTo>
                <a:lnTo>
                  <a:pt x="490639" y="12023"/>
                </a:lnTo>
                <a:lnTo>
                  <a:pt x="443085" y="3067"/>
                </a:lnTo>
                <a:lnTo>
                  <a:pt x="393700" y="0"/>
                </a:lnTo>
                <a:close/>
              </a:path>
            </a:pathLst>
          </a:custGeom>
          <a:solidFill>
            <a:srgbClr val="00B05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74" name="Google Shape;474;p29"/>
          <p:cNvSpPr txBox="1">
            <a:spLocks noGrp="1"/>
          </p:cNvSpPr>
          <p:nvPr>
            <p:ph type="title"/>
          </p:nvPr>
        </p:nvSpPr>
        <p:spPr>
          <a:xfrm>
            <a:off x="828476" y="358599"/>
            <a:ext cx="10911968" cy="505898"/>
          </a:xfrm>
          <a:prstGeom prst="rect">
            <a:avLst/>
          </a:prstGeom>
          <a:noFill/>
          <a:ln>
            <a:noFill/>
          </a:ln>
        </p:spPr>
        <p:txBody>
          <a:bodyPr spcFirstLastPara="1" wrap="square" lIns="0" tIns="13325" rIns="0" bIns="0" anchor="ctr" anchorCtr="0">
            <a:spAutoFit/>
          </a:bodyPr>
          <a:lstStyle/>
          <a:p>
            <a:pPr marL="12700" lvl="0" indent="0" algn="l" rtl="0">
              <a:lnSpc>
                <a:spcPct val="100000"/>
              </a:lnSpc>
              <a:spcBef>
                <a:spcPts val="0"/>
              </a:spcBef>
              <a:spcAft>
                <a:spcPts val="0"/>
              </a:spcAft>
              <a:buClr>
                <a:srgbClr val="1C355E"/>
              </a:buClr>
              <a:buSzPts val="3200"/>
              <a:buFont typeface="Century Gothic"/>
              <a:buNone/>
            </a:pPr>
            <a:r>
              <a:rPr lang="es-ES" sz="3200" b="1" dirty="0">
                <a:solidFill>
                  <a:srgbClr val="1C355E"/>
                </a:solidFill>
                <a:latin typeface="Century Gothic"/>
                <a:ea typeface="Century Gothic"/>
                <a:cs typeface="Century Gothic"/>
                <a:sym typeface="Century Gothic"/>
              </a:rPr>
              <a:t>Pruebas Normalidad, Cp y Cpk</a:t>
            </a:r>
            <a:endParaRPr sz="3200" dirty="0">
              <a:latin typeface="Century Gothic"/>
              <a:ea typeface="Century Gothic"/>
              <a:cs typeface="Century Gothic"/>
              <a:sym typeface="Century Gothic"/>
            </a:endParaRPr>
          </a:p>
        </p:txBody>
      </p:sp>
      <p:sp>
        <p:nvSpPr>
          <p:cNvPr id="475" name="Google Shape;475;p29"/>
          <p:cNvSpPr txBox="1"/>
          <p:nvPr/>
        </p:nvSpPr>
        <p:spPr>
          <a:xfrm>
            <a:off x="777382" y="1280589"/>
            <a:ext cx="11079480" cy="1815841"/>
          </a:xfrm>
          <a:prstGeom prst="rect">
            <a:avLst/>
          </a:prstGeom>
          <a:noFill/>
          <a:ln>
            <a:noFill/>
          </a:ln>
        </p:spPr>
        <p:txBody>
          <a:bodyPr spcFirstLastPara="1" wrap="square" lIns="91425" tIns="45700" rIns="91425" bIns="45700" anchor="t" anchorCtr="0">
            <a:spAutoFit/>
          </a:bodyPr>
          <a:lstStyle/>
          <a:p>
            <a:pPr marR="0" lvl="0" algn="just" rtl="0">
              <a:lnSpc>
                <a:spcPct val="100000"/>
              </a:lnSpc>
              <a:spcBef>
                <a:spcPts val="0"/>
              </a:spcBef>
              <a:spcAft>
                <a:spcPts val="0"/>
              </a:spcAft>
              <a:buClr>
                <a:srgbClr val="3A3838"/>
              </a:buClr>
              <a:buSzPts val="2400"/>
            </a:pPr>
            <a:r>
              <a:rPr lang="es-ES" sz="1600" dirty="0">
                <a:solidFill>
                  <a:srgbClr val="3A3838"/>
                </a:solidFill>
                <a:latin typeface="Calibri"/>
                <a:ea typeface="Calibri"/>
                <a:cs typeface="Calibri"/>
                <a:sym typeface="Calibri"/>
              </a:rPr>
              <a:t>Los resultados muestran que tenemos una distribución normal en las tres actividades.</a:t>
            </a:r>
          </a:p>
          <a:p>
            <a:pPr marR="0" lvl="0" algn="just" rtl="0">
              <a:lnSpc>
                <a:spcPct val="100000"/>
              </a:lnSpc>
              <a:spcBef>
                <a:spcPts val="0"/>
              </a:spcBef>
              <a:spcAft>
                <a:spcPts val="0"/>
              </a:spcAft>
              <a:buClr>
                <a:srgbClr val="3A3838"/>
              </a:buClr>
              <a:buSzPts val="2400"/>
            </a:pPr>
            <a:r>
              <a:rPr lang="es-ES" sz="1600" dirty="0">
                <a:solidFill>
                  <a:srgbClr val="3A3838"/>
                </a:solidFill>
                <a:latin typeface="Calibri"/>
                <a:ea typeface="Calibri"/>
                <a:cs typeface="Calibri"/>
                <a:sym typeface="Calibri"/>
              </a:rPr>
              <a:t>L</a:t>
            </a:r>
            <a:r>
              <a:rPr lang="es-MX" sz="1600" b="0" i="0" u="none" strike="noStrike" cap="none" dirty="0">
                <a:solidFill>
                  <a:srgbClr val="3A3838"/>
                </a:solidFill>
                <a:latin typeface="Calibri"/>
                <a:ea typeface="Calibri"/>
                <a:cs typeface="Calibri"/>
                <a:sym typeface="Calibri"/>
              </a:rPr>
              <a:t>a capacidad potencial a corto plazo no cumple ya que esta a un nivel por debajo de 1 en las tres actividades lo que nos indica que tenemos una capacidad insuficiente y problemas de dispersión, esta fuera de los limites de especificación , pasa lo mismo con la capacidad real a corto plazo que esta por debajo de 1, existe un incumplimiento y por tanto el centrado esta mal.</a:t>
            </a:r>
          </a:p>
          <a:p>
            <a:pPr marR="0" lvl="0" algn="just" rtl="0">
              <a:lnSpc>
                <a:spcPct val="100000"/>
              </a:lnSpc>
              <a:spcBef>
                <a:spcPts val="0"/>
              </a:spcBef>
              <a:spcAft>
                <a:spcPts val="0"/>
              </a:spcAft>
              <a:buClr>
                <a:srgbClr val="3A3838"/>
              </a:buClr>
              <a:buSzPts val="2400"/>
            </a:pPr>
            <a:r>
              <a:rPr lang="es-MX" sz="1600" b="0" i="0" u="none" strike="noStrike" cap="none" dirty="0">
                <a:solidFill>
                  <a:srgbClr val="3A3838"/>
                </a:solidFill>
                <a:latin typeface="Calibri"/>
                <a:ea typeface="Calibri"/>
                <a:cs typeface="Calibri"/>
                <a:sym typeface="Calibri"/>
              </a:rPr>
              <a:t>El nivel de sigma es de </a:t>
            </a:r>
            <a:r>
              <a:rPr lang="es-MX" sz="1600" dirty="0">
                <a:solidFill>
                  <a:srgbClr val="3A3838"/>
                </a:solidFill>
                <a:latin typeface="Calibri"/>
                <a:ea typeface="Calibri"/>
                <a:cs typeface="Calibri"/>
                <a:sym typeface="Calibri"/>
              </a:rPr>
              <a:t>1.02,0.78 y 1.17 ,</a:t>
            </a:r>
            <a:r>
              <a:rPr lang="es-MX" sz="1600" b="0" i="0" u="none" strike="noStrike" cap="none" dirty="0">
                <a:solidFill>
                  <a:srgbClr val="3A3838"/>
                </a:solidFill>
                <a:latin typeface="Calibri"/>
                <a:ea typeface="Calibri"/>
                <a:cs typeface="Calibri"/>
                <a:sym typeface="Calibri"/>
              </a:rPr>
              <a:t>muy alejado del nivel deseado lo que quiere decir que hay mucho que trabajar en las actividades.</a:t>
            </a:r>
          </a:p>
          <a:p>
            <a:pPr marR="0" lvl="0" algn="just" rtl="0">
              <a:lnSpc>
                <a:spcPct val="100000"/>
              </a:lnSpc>
              <a:spcBef>
                <a:spcPts val="0"/>
              </a:spcBef>
              <a:spcAft>
                <a:spcPts val="0"/>
              </a:spcAft>
              <a:buClr>
                <a:srgbClr val="3A3838"/>
              </a:buClr>
              <a:buSzPts val="2400"/>
            </a:pPr>
            <a:endParaRPr sz="1600" b="0" i="0" u="none" strike="noStrike" cap="none" dirty="0">
              <a:solidFill>
                <a:srgbClr val="000000"/>
              </a:solidFill>
              <a:latin typeface="Arial"/>
              <a:ea typeface="Arial"/>
              <a:cs typeface="Arial"/>
              <a:sym typeface="Arial"/>
            </a:endParaRPr>
          </a:p>
        </p:txBody>
      </p:sp>
      <p:pic>
        <p:nvPicPr>
          <p:cNvPr id="2" name="Imagen 1">
            <a:extLst>
              <a:ext uri="{FF2B5EF4-FFF2-40B4-BE49-F238E27FC236}">
                <a16:creationId xmlns:a16="http://schemas.microsoft.com/office/drawing/2014/main" id="{F8C70808-C0C0-4071-8A23-B508C33CA5DC}"/>
              </a:ext>
            </a:extLst>
          </p:cNvPr>
          <p:cNvPicPr>
            <a:picLocks noChangeAspect="1"/>
          </p:cNvPicPr>
          <p:nvPr/>
        </p:nvPicPr>
        <p:blipFill>
          <a:blip r:embed="rId3"/>
          <a:stretch>
            <a:fillRect/>
          </a:stretch>
        </p:blipFill>
        <p:spPr>
          <a:xfrm>
            <a:off x="552724" y="3255348"/>
            <a:ext cx="2067646" cy="1391961"/>
          </a:xfrm>
          <a:prstGeom prst="rect">
            <a:avLst/>
          </a:prstGeom>
        </p:spPr>
      </p:pic>
      <p:pic>
        <p:nvPicPr>
          <p:cNvPr id="3" name="Imagen 2">
            <a:extLst>
              <a:ext uri="{FF2B5EF4-FFF2-40B4-BE49-F238E27FC236}">
                <a16:creationId xmlns:a16="http://schemas.microsoft.com/office/drawing/2014/main" id="{6845A52C-C4F9-4DB5-B89B-EC88D87CAE80}"/>
              </a:ext>
            </a:extLst>
          </p:cNvPr>
          <p:cNvPicPr>
            <a:picLocks noChangeAspect="1"/>
          </p:cNvPicPr>
          <p:nvPr/>
        </p:nvPicPr>
        <p:blipFill>
          <a:blip r:embed="rId4"/>
          <a:stretch>
            <a:fillRect/>
          </a:stretch>
        </p:blipFill>
        <p:spPr>
          <a:xfrm>
            <a:off x="3077042" y="3279293"/>
            <a:ext cx="2227388" cy="1458621"/>
          </a:xfrm>
          <a:prstGeom prst="rect">
            <a:avLst/>
          </a:prstGeom>
        </p:spPr>
      </p:pic>
      <p:pic>
        <p:nvPicPr>
          <p:cNvPr id="4" name="Imagen 3">
            <a:extLst>
              <a:ext uri="{FF2B5EF4-FFF2-40B4-BE49-F238E27FC236}">
                <a16:creationId xmlns:a16="http://schemas.microsoft.com/office/drawing/2014/main" id="{3129E27F-7A96-474C-97B1-7C60D07E2486}"/>
              </a:ext>
            </a:extLst>
          </p:cNvPr>
          <p:cNvPicPr>
            <a:picLocks noChangeAspect="1"/>
          </p:cNvPicPr>
          <p:nvPr/>
        </p:nvPicPr>
        <p:blipFill>
          <a:blip r:embed="rId5"/>
          <a:stretch>
            <a:fillRect/>
          </a:stretch>
        </p:blipFill>
        <p:spPr>
          <a:xfrm>
            <a:off x="5487374" y="3279293"/>
            <a:ext cx="2067646" cy="1340141"/>
          </a:xfrm>
          <a:prstGeom prst="rect">
            <a:avLst/>
          </a:prstGeom>
        </p:spPr>
      </p:pic>
      <p:pic>
        <p:nvPicPr>
          <p:cNvPr id="5" name="Imagen 4">
            <a:extLst>
              <a:ext uri="{FF2B5EF4-FFF2-40B4-BE49-F238E27FC236}">
                <a16:creationId xmlns:a16="http://schemas.microsoft.com/office/drawing/2014/main" id="{2AF32B5A-1F1E-4FB8-916B-850B706DF75C}"/>
              </a:ext>
            </a:extLst>
          </p:cNvPr>
          <p:cNvPicPr>
            <a:picLocks noChangeAspect="1"/>
          </p:cNvPicPr>
          <p:nvPr/>
        </p:nvPicPr>
        <p:blipFill>
          <a:blip r:embed="rId6"/>
          <a:stretch>
            <a:fillRect/>
          </a:stretch>
        </p:blipFill>
        <p:spPr>
          <a:xfrm>
            <a:off x="552723" y="4953543"/>
            <a:ext cx="2217773" cy="1675857"/>
          </a:xfrm>
          <a:prstGeom prst="rect">
            <a:avLst/>
          </a:prstGeom>
        </p:spPr>
      </p:pic>
      <p:pic>
        <p:nvPicPr>
          <p:cNvPr id="6" name="Imagen 5">
            <a:extLst>
              <a:ext uri="{FF2B5EF4-FFF2-40B4-BE49-F238E27FC236}">
                <a16:creationId xmlns:a16="http://schemas.microsoft.com/office/drawing/2014/main" id="{5974A06D-9207-4F4D-AA96-5361E3E43CAE}"/>
              </a:ext>
            </a:extLst>
          </p:cNvPr>
          <p:cNvPicPr>
            <a:picLocks noChangeAspect="1"/>
          </p:cNvPicPr>
          <p:nvPr/>
        </p:nvPicPr>
        <p:blipFill>
          <a:blip r:embed="rId7"/>
          <a:stretch>
            <a:fillRect/>
          </a:stretch>
        </p:blipFill>
        <p:spPr>
          <a:xfrm>
            <a:off x="3086657" y="4944463"/>
            <a:ext cx="2217773" cy="1675436"/>
          </a:xfrm>
          <a:prstGeom prst="rect">
            <a:avLst/>
          </a:prstGeom>
        </p:spPr>
      </p:pic>
      <p:pic>
        <p:nvPicPr>
          <p:cNvPr id="7" name="Imagen 6">
            <a:extLst>
              <a:ext uri="{FF2B5EF4-FFF2-40B4-BE49-F238E27FC236}">
                <a16:creationId xmlns:a16="http://schemas.microsoft.com/office/drawing/2014/main" id="{EE378BA2-6D76-4A7D-827A-5CBCE74789CA}"/>
              </a:ext>
            </a:extLst>
          </p:cNvPr>
          <p:cNvPicPr>
            <a:picLocks noChangeAspect="1"/>
          </p:cNvPicPr>
          <p:nvPr/>
        </p:nvPicPr>
        <p:blipFill>
          <a:blip r:embed="rId8"/>
          <a:stretch>
            <a:fillRect/>
          </a:stretch>
        </p:blipFill>
        <p:spPr>
          <a:xfrm>
            <a:off x="5620591" y="4907340"/>
            <a:ext cx="1773892" cy="1340141"/>
          </a:xfrm>
          <a:prstGeom prst="rect">
            <a:avLst/>
          </a:prstGeom>
        </p:spPr>
      </p:pic>
      <p:sp>
        <p:nvSpPr>
          <p:cNvPr id="14" name="CuadroTexto 13">
            <a:extLst>
              <a:ext uri="{FF2B5EF4-FFF2-40B4-BE49-F238E27FC236}">
                <a16:creationId xmlns:a16="http://schemas.microsoft.com/office/drawing/2014/main" id="{8673DC0A-4C10-4F7B-A3A9-F37D4D1A1AED}"/>
              </a:ext>
            </a:extLst>
          </p:cNvPr>
          <p:cNvSpPr txBox="1"/>
          <p:nvPr/>
        </p:nvSpPr>
        <p:spPr>
          <a:xfrm>
            <a:off x="7737964" y="3018996"/>
            <a:ext cx="3585714" cy="2677656"/>
          </a:xfrm>
          <a:prstGeom prst="rect">
            <a:avLst/>
          </a:prstGeom>
          <a:noFill/>
        </p:spPr>
        <p:txBody>
          <a:bodyPr wrap="square">
            <a:spAutoFit/>
          </a:bodyPr>
          <a:lstStyle/>
          <a:p>
            <a:r>
              <a:rPr lang="es-MX" sz="1400" dirty="0"/>
              <a:t>Tamaño de muestra de las actividades:</a:t>
            </a:r>
          </a:p>
          <a:p>
            <a:r>
              <a:rPr lang="es-MX" sz="1400" dirty="0"/>
              <a:t>Actividad 1: El tamaño de muestra de la actividad 1 obtenido es de 110</a:t>
            </a:r>
          </a:p>
          <a:p>
            <a:r>
              <a:rPr lang="es-MX" sz="1400" dirty="0"/>
              <a:t>Actividad 2: El tamaño de muestra de la actividad 2 obtenido es de 95</a:t>
            </a:r>
          </a:p>
          <a:p>
            <a:r>
              <a:rPr lang="es-MX" sz="1400" dirty="0"/>
              <a:t>Actividad 3: El tamaño de muestra de la actividad 3 obtenido es de 136.</a:t>
            </a:r>
          </a:p>
          <a:p>
            <a:endParaRPr lang="es-MX" sz="1400" dirty="0"/>
          </a:p>
          <a:p>
            <a:r>
              <a:rPr lang="es-MX" sz="1400" dirty="0"/>
              <a:t>Lo que nos demuestra que son demasiadas muestras de cada una de las actividades, es necesario implementar mejoras para ahorrar costos de la toma de tantas muestras.</a:t>
            </a:r>
          </a:p>
        </p:txBody>
      </p:sp>
      <p:pic>
        <p:nvPicPr>
          <p:cNvPr id="11" name="Imagen 10">
            <a:extLst>
              <a:ext uri="{FF2B5EF4-FFF2-40B4-BE49-F238E27FC236}">
                <a16:creationId xmlns:a16="http://schemas.microsoft.com/office/drawing/2014/main" id="{E4372536-95A4-4F2E-821A-5DA96544A249}"/>
              </a:ext>
            </a:extLst>
          </p:cNvPr>
          <p:cNvPicPr>
            <a:picLocks noChangeAspect="1"/>
          </p:cNvPicPr>
          <p:nvPr/>
        </p:nvPicPr>
        <p:blipFill>
          <a:blip r:embed="rId9"/>
          <a:stretch>
            <a:fillRect/>
          </a:stretch>
        </p:blipFill>
        <p:spPr>
          <a:xfrm>
            <a:off x="7710644" y="5793009"/>
            <a:ext cx="3840544" cy="797897"/>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6" name="Google Shape;486;p8"/>
          <p:cNvSpPr/>
          <p:nvPr/>
        </p:nvSpPr>
        <p:spPr>
          <a:xfrm>
            <a:off x="552723" y="228600"/>
            <a:ext cx="787400" cy="787400"/>
          </a:xfrm>
          <a:custGeom>
            <a:avLst/>
            <a:gdLst/>
            <a:ahLst/>
            <a:cxnLst/>
            <a:rect l="l" t="t" r="r" b="b"/>
            <a:pathLst>
              <a:path w="787400" h="787400" extrusionOk="0">
                <a:moveTo>
                  <a:pt x="393700" y="0"/>
                </a:moveTo>
                <a:lnTo>
                  <a:pt x="344317" y="3067"/>
                </a:lnTo>
                <a:lnTo>
                  <a:pt x="296764" y="12023"/>
                </a:lnTo>
                <a:lnTo>
                  <a:pt x="251410" y="26500"/>
                </a:lnTo>
                <a:lnTo>
                  <a:pt x="208624" y="46127"/>
                </a:lnTo>
                <a:lnTo>
                  <a:pt x="168775" y="70537"/>
                </a:lnTo>
                <a:lnTo>
                  <a:pt x="132232" y="99360"/>
                </a:lnTo>
                <a:lnTo>
                  <a:pt x="99364" y="132227"/>
                </a:lnTo>
                <a:lnTo>
                  <a:pt x="70540" y="168769"/>
                </a:lnTo>
                <a:lnTo>
                  <a:pt x="46130" y="208618"/>
                </a:lnTo>
                <a:lnTo>
                  <a:pt x="26501" y="251405"/>
                </a:lnTo>
                <a:lnTo>
                  <a:pt x="12024" y="296760"/>
                </a:lnTo>
                <a:lnTo>
                  <a:pt x="3067" y="344314"/>
                </a:lnTo>
                <a:lnTo>
                  <a:pt x="0" y="393700"/>
                </a:lnTo>
                <a:lnTo>
                  <a:pt x="3067" y="443085"/>
                </a:lnTo>
                <a:lnTo>
                  <a:pt x="12024" y="490639"/>
                </a:lnTo>
                <a:lnTo>
                  <a:pt x="26501" y="535994"/>
                </a:lnTo>
                <a:lnTo>
                  <a:pt x="46130" y="578781"/>
                </a:lnTo>
                <a:lnTo>
                  <a:pt x="70540" y="618630"/>
                </a:lnTo>
                <a:lnTo>
                  <a:pt x="99364" y="655172"/>
                </a:lnTo>
                <a:lnTo>
                  <a:pt x="132232" y="688039"/>
                </a:lnTo>
                <a:lnTo>
                  <a:pt x="168775" y="716862"/>
                </a:lnTo>
                <a:lnTo>
                  <a:pt x="208624" y="741272"/>
                </a:lnTo>
                <a:lnTo>
                  <a:pt x="251410" y="760899"/>
                </a:lnTo>
                <a:lnTo>
                  <a:pt x="296764" y="775376"/>
                </a:lnTo>
                <a:lnTo>
                  <a:pt x="344317" y="784332"/>
                </a:lnTo>
                <a:lnTo>
                  <a:pt x="393700" y="787400"/>
                </a:lnTo>
                <a:lnTo>
                  <a:pt x="443085" y="784332"/>
                </a:lnTo>
                <a:lnTo>
                  <a:pt x="490639" y="775376"/>
                </a:lnTo>
                <a:lnTo>
                  <a:pt x="535994" y="760899"/>
                </a:lnTo>
                <a:lnTo>
                  <a:pt x="578781" y="741272"/>
                </a:lnTo>
                <a:lnTo>
                  <a:pt x="618630" y="716862"/>
                </a:lnTo>
                <a:lnTo>
                  <a:pt x="655172" y="688039"/>
                </a:lnTo>
                <a:lnTo>
                  <a:pt x="688039" y="655172"/>
                </a:lnTo>
                <a:lnTo>
                  <a:pt x="716862" y="618630"/>
                </a:lnTo>
                <a:lnTo>
                  <a:pt x="741272" y="578781"/>
                </a:lnTo>
                <a:lnTo>
                  <a:pt x="760899" y="535994"/>
                </a:lnTo>
                <a:lnTo>
                  <a:pt x="775376" y="490639"/>
                </a:lnTo>
                <a:lnTo>
                  <a:pt x="784332" y="443085"/>
                </a:lnTo>
                <a:lnTo>
                  <a:pt x="787400" y="393700"/>
                </a:lnTo>
                <a:lnTo>
                  <a:pt x="784332" y="344314"/>
                </a:lnTo>
                <a:lnTo>
                  <a:pt x="775376" y="296760"/>
                </a:lnTo>
                <a:lnTo>
                  <a:pt x="760899" y="251405"/>
                </a:lnTo>
                <a:lnTo>
                  <a:pt x="741272" y="208618"/>
                </a:lnTo>
                <a:lnTo>
                  <a:pt x="716862" y="168769"/>
                </a:lnTo>
                <a:lnTo>
                  <a:pt x="688039" y="132227"/>
                </a:lnTo>
                <a:lnTo>
                  <a:pt x="655172" y="99360"/>
                </a:lnTo>
                <a:lnTo>
                  <a:pt x="618630" y="70537"/>
                </a:lnTo>
                <a:lnTo>
                  <a:pt x="578781" y="46127"/>
                </a:lnTo>
                <a:lnTo>
                  <a:pt x="535994" y="26500"/>
                </a:lnTo>
                <a:lnTo>
                  <a:pt x="490639" y="12023"/>
                </a:lnTo>
                <a:lnTo>
                  <a:pt x="443085" y="3067"/>
                </a:lnTo>
                <a:lnTo>
                  <a:pt x="393700" y="0"/>
                </a:lnTo>
                <a:close/>
              </a:path>
            </a:pathLst>
          </a:custGeom>
          <a:solidFill>
            <a:srgbClr val="00B05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87" name="Google Shape;487;p8"/>
          <p:cNvSpPr txBox="1">
            <a:spLocks noGrp="1"/>
          </p:cNvSpPr>
          <p:nvPr>
            <p:ph type="title"/>
          </p:nvPr>
        </p:nvSpPr>
        <p:spPr>
          <a:xfrm>
            <a:off x="828476" y="358594"/>
            <a:ext cx="8391724" cy="505908"/>
          </a:xfrm>
          <a:prstGeom prst="rect">
            <a:avLst/>
          </a:prstGeom>
          <a:noFill/>
          <a:ln>
            <a:noFill/>
          </a:ln>
        </p:spPr>
        <p:txBody>
          <a:bodyPr spcFirstLastPara="1" wrap="square" lIns="0" tIns="13325" rIns="0" bIns="0" anchor="ctr" anchorCtr="0">
            <a:spAutoFit/>
          </a:bodyPr>
          <a:lstStyle/>
          <a:p>
            <a:pPr marL="12700" lvl="0" indent="0" algn="l" rtl="0">
              <a:lnSpc>
                <a:spcPct val="100000"/>
              </a:lnSpc>
              <a:spcBef>
                <a:spcPts val="0"/>
              </a:spcBef>
              <a:spcAft>
                <a:spcPts val="0"/>
              </a:spcAft>
              <a:buClr>
                <a:srgbClr val="1C355E"/>
              </a:buClr>
              <a:buSzPts val="3200"/>
              <a:buFont typeface="Century Gothic"/>
              <a:buNone/>
            </a:pPr>
            <a:r>
              <a:rPr lang="es-ES" sz="3200" b="1">
                <a:solidFill>
                  <a:srgbClr val="1C355E"/>
                </a:solidFill>
                <a:latin typeface="Century Gothic"/>
                <a:ea typeface="Century Gothic"/>
                <a:cs typeface="Century Gothic"/>
                <a:sym typeface="Century Gothic"/>
              </a:rPr>
              <a:t>Propuesta de Mejora</a:t>
            </a:r>
            <a:endParaRPr sz="3200">
              <a:latin typeface="Century Gothic"/>
              <a:ea typeface="Century Gothic"/>
              <a:cs typeface="Century Gothic"/>
              <a:sym typeface="Century Gothic"/>
            </a:endParaRPr>
          </a:p>
        </p:txBody>
      </p:sp>
      <p:sp>
        <p:nvSpPr>
          <p:cNvPr id="488" name="Google Shape;488;p8"/>
          <p:cNvSpPr txBox="1"/>
          <p:nvPr/>
        </p:nvSpPr>
        <p:spPr>
          <a:xfrm>
            <a:off x="182880" y="1371600"/>
            <a:ext cx="5120640" cy="3708667"/>
          </a:xfrm>
          <a:prstGeom prst="rect">
            <a:avLst/>
          </a:prstGeom>
          <a:noFill/>
          <a:ln>
            <a:noFill/>
          </a:ln>
        </p:spPr>
        <p:txBody>
          <a:bodyPr spcFirstLastPara="1" wrap="square" lIns="91425" tIns="45700" rIns="91425" bIns="45700" anchor="t" anchorCtr="0">
            <a:spAutoFit/>
          </a:bodyPr>
          <a:lstStyle/>
          <a:p>
            <a:pPr algn="just" rtl="0">
              <a:defRPr sz="1000"/>
            </a:pPr>
            <a:r>
              <a:rPr lang="es-ES_tradnl" sz="1600" i="0" u="none" strike="noStrike" baseline="0" dirty="0">
                <a:solidFill>
                  <a:srgbClr val="333333"/>
                </a:solidFill>
                <a:latin typeface="Arial" panose="020B0604020202020204" pitchFamily="34" charset="0"/>
                <a:cs typeface="Arial" panose="020B0604020202020204" pitchFamily="34" charset="0"/>
              </a:rPr>
              <a:t>Las mejoras fueron propuestas por alumnos que presentaban problemas similares en la realización de las actividades.</a:t>
            </a:r>
          </a:p>
          <a:p>
            <a:pPr algn="just" rtl="0">
              <a:defRPr sz="1000"/>
            </a:pPr>
            <a:endParaRPr lang="es-ES_tradnl" sz="1600" i="0" u="none" strike="noStrike" baseline="0" dirty="0">
              <a:solidFill>
                <a:srgbClr val="333333"/>
              </a:solidFill>
              <a:latin typeface="Arial" panose="020B0604020202020204" pitchFamily="34" charset="0"/>
              <a:cs typeface="Arial" panose="020B0604020202020204" pitchFamily="34" charset="0"/>
            </a:endParaRPr>
          </a:p>
          <a:p>
            <a:pPr algn="just" rtl="0">
              <a:defRPr sz="1000"/>
            </a:pPr>
            <a:r>
              <a:rPr lang="es-ES_tradnl" sz="1600" i="0" u="none" strike="noStrike" baseline="0" dirty="0">
                <a:solidFill>
                  <a:srgbClr val="333333"/>
                </a:solidFill>
                <a:latin typeface="Arial" panose="020B0604020202020204" pitchFamily="34" charset="0"/>
                <a:cs typeface="Arial" panose="020B0604020202020204" pitchFamily="34" charset="0"/>
              </a:rPr>
              <a:t>1) Revisar que los commits se estén haciendo desde la branch correcta.</a:t>
            </a:r>
          </a:p>
          <a:p>
            <a:pPr algn="just" rtl="0">
              <a:defRPr sz="1000"/>
            </a:pPr>
            <a:r>
              <a:rPr lang="es-ES_tradnl" sz="1600" i="0" u="none" strike="noStrike" baseline="0" dirty="0">
                <a:solidFill>
                  <a:srgbClr val="333333"/>
                </a:solidFill>
                <a:latin typeface="Arial" panose="020B0604020202020204" pitchFamily="34" charset="0"/>
                <a:cs typeface="Arial" panose="020B0604020202020204" pitchFamily="34" charset="0"/>
              </a:rPr>
              <a:t>2) Verificar pasos previos a realizar antes de las actividades.</a:t>
            </a:r>
          </a:p>
          <a:p>
            <a:pPr algn="just" rtl="0">
              <a:defRPr sz="1000"/>
            </a:pPr>
            <a:r>
              <a:rPr lang="es-ES_tradnl" sz="1600" i="0" u="none" strike="noStrike" baseline="0" dirty="0">
                <a:solidFill>
                  <a:srgbClr val="333333"/>
                </a:solidFill>
                <a:latin typeface="Arial" panose="020B0604020202020204" pitchFamily="34" charset="0"/>
                <a:cs typeface="Arial" panose="020B0604020202020204" pitchFamily="34" charset="0"/>
              </a:rPr>
              <a:t>3)Complementar los Sops con soluciones en caso de que se presente un error.</a:t>
            </a:r>
          </a:p>
          <a:p>
            <a:pPr algn="just" rtl="0">
              <a:defRPr sz="1000"/>
            </a:pPr>
            <a:r>
              <a:rPr lang="es-ES_tradnl" sz="1600" i="0" u="none" strike="noStrike" baseline="0" dirty="0">
                <a:solidFill>
                  <a:srgbClr val="333333"/>
                </a:solidFill>
                <a:latin typeface="Arial" panose="020B0604020202020204" pitchFamily="34" charset="0"/>
                <a:cs typeface="Arial" panose="020B0604020202020204" pitchFamily="34" charset="0"/>
              </a:rPr>
              <a:t>4)Verificar la conexión a internet.</a:t>
            </a:r>
          </a:p>
          <a:p>
            <a:pPr algn="just" rtl="0">
              <a:defRPr sz="1000"/>
            </a:pPr>
            <a:r>
              <a:rPr lang="es-ES_tradnl" sz="1600" i="0" u="none" strike="noStrike" baseline="0" dirty="0">
                <a:solidFill>
                  <a:srgbClr val="333333"/>
                </a:solidFill>
                <a:latin typeface="Arial" panose="020B0604020202020204" pitchFamily="34" charset="0"/>
                <a:cs typeface="Arial" panose="020B0604020202020204" pitchFamily="34" charset="0"/>
              </a:rPr>
              <a:t>5)Pedir retroalimentación a compañeros que ya hayan realizado la actividad.</a:t>
            </a:r>
          </a:p>
          <a:p>
            <a:pPr algn="just" rtl="0">
              <a:defRPr sz="1000"/>
            </a:pPr>
            <a:r>
              <a:rPr lang="es-ES_tradnl" sz="1600" i="0" u="none" strike="noStrike" baseline="0" dirty="0">
                <a:solidFill>
                  <a:srgbClr val="333333"/>
                </a:solidFill>
                <a:latin typeface="Arial" panose="020B0604020202020204" pitchFamily="34" charset="0"/>
                <a:cs typeface="Arial" panose="020B0604020202020204" pitchFamily="34" charset="0"/>
              </a:rPr>
              <a:t>6)Consultar al profesor sobre el error presentado.</a:t>
            </a:r>
          </a:p>
          <a:p>
            <a:pPr marR="0" lvl="1" algn="l" rtl="0">
              <a:lnSpc>
                <a:spcPct val="100000"/>
              </a:lnSpc>
              <a:spcBef>
                <a:spcPts val="0"/>
              </a:spcBef>
              <a:spcAft>
                <a:spcPts val="0"/>
              </a:spcAft>
              <a:buClr>
                <a:srgbClr val="595959"/>
              </a:buClr>
              <a:buSzPts val="2400"/>
            </a:pPr>
            <a:endParaRPr sz="1100" b="0" i="0" u="none" strike="noStrike" cap="none" dirty="0">
              <a:solidFill>
                <a:srgbClr val="000000"/>
              </a:solidFill>
              <a:latin typeface="Arial"/>
              <a:ea typeface="Arial"/>
              <a:cs typeface="Arial"/>
              <a:sym typeface="Arial"/>
            </a:endParaRPr>
          </a:p>
        </p:txBody>
      </p:sp>
      <p:pic>
        <p:nvPicPr>
          <p:cNvPr id="2" name="Imagen 1">
            <a:extLst>
              <a:ext uri="{FF2B5EF4-FFF2-40B4-BE49-F238E27FC236}">
                <a16:creationId xmlns:a16="http://schemas.microsoft.com/office/drawing/2014/main" id="{69B4846A-3EA5-4078-8F55-0E5391028E1E}"/>
              </a:ext>
            </a:extLst>
          </p:cNvPr>
          <p:cNvPicPr>
            <a:picLocks noChangeAspect="1"/>
          </p:cNvPicPr>
          <p:nvPr/>
        </p:nvPicPr>
        <p:blipFill>
          <a:blip r:embed="rId3"/>
          <a:stretch>
            <a:fillRect/>
          </a:stretch>
        </p:blipFill>
        <p:spPr>
          <a:xfrm>
            <a:off x="5761441" y="864502"/>
            <a:ext cx="5967013" cy="533802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8" name="Google Shape;498;p9"/>
          <p:cNvSpPr/>
          <p:nvPr/>
        </p:nvSpPr>
        <p:spPr>
          <a:xfrm>
            <a:off x="552723" y="228600"/>
            <a:ext cx="787400" cy="787400"/>
          </a:xfrm>
          <a:custGeom>
            <a:avLst/>
            <a:gdLst/>
            <a:ahLst/>
            <a:cxnLst/>
            <a:rect l="l" t="t" r="r" b="b"/>
            <a:pathLst>
              <a:path w="787400" h="787400" extrusionOk="0">
                <a:moveTo>
                  <a:pt x="393700" y="0"/>
                </a:moveTo>
                <a:lnTo>
                  <a:pt x="344317" y="3067"/>
                </a:lnTo>
                <a:lnTo>
                  <a:pt x="296764" y="12023"/>
                </a:lnTo>
                <a:lnTo>
                  <a:pt x="251410" y="26500"/>
                </a:lnTo>
                <a:lnTo>
                  <a:pt x="208624" y="46127"/>
                </a:lnTo>
                <a:lnTo>
                  <a:pt x="168775" y="70537"/>
                </a:lnTo>
                <a:lnTo>
                  <a:pt x="132232" y="99360"/>
                </a:lnTo>
                <a:lnTo>
                  <a:pt x="99364" y="132227"/>
                </a:lnTo>
                <a:lnTo>
                  <a:pt x="70540" y="168769"/>
                </a:lnTo>
                <a:lnTo>
                  <a:pt x="46130" y="208618"/>
                </a:lnTo>
                <a:lnTo>
                  <a:pt x="26501" y="251405"/>
                </a:lnTo>
                <a:lnTo>
                  <a:pt x="12024" y="296760"/>
                </a:lnTo>
                <a:lnTo>
                  <a:pt x="3067" y="344314"/>
                </a:lnTo>
                <a:lnTo>
                  <a:pt x="0" y="393700"/>
                </a:lnTo>
                <a:lnTo>
                  <a:pt x="3067" y="443085"/>
                </a:lnTo>
                <a:lnTo>
                  <a:pt x="12024" y="490639"/>
                </a:lnTo>
                <a:lnTo>
                  <a:pt x="26501" y="535994"/>
                </a:lnTo>
                <a:lnTo>
                  <a:pt x="46130" y="578781"/>
                </a:lnTo>
                <a:lnTo>
                  <a:pt x="70540" y="618630"/>
                </a:lnTo>
                <a:lnTo>
                  <a:pt x="99364" y="655172"/>
                </a:lnTo>
                <a:lnTo>
                  <a:pt x="132232" y="688039"/>
                </a:lnTo>
                <a:lnTo>
                  <a:pt x="168775" y="716862"/>
                </a:lnTo>
                <a:lnTo>
                  <a:pt x="208624" y="741272"/>
                </a:lnTo>
                <a:lnTo>
                  <a:pt x="251410" y="760899"/>
                </a:lnTo>
                <a:lnTo>
                  <a:pt x="296764" y="775376"/>
                </a:lnTo>
                <a:lnTo>
                  <a:pt x="344317" y="784332"/>
                </a:lnTo>
                <a:lnTo>
                  <a:pt x="393700" y="787400"/>
                </a:lnTo>
                <a:lnTo>
                  <a:pt x="443085" y="784332"/>
                </a:lnTo>
                <a:lnTo>
                  <a:pt x="490639" y="775376"/>
                </a:lnTo>
                <a:lnTo>
                  <a:pt x="535994" y="760899"/>
                </a:lnTo>
                <a:lnTo>
                  <a:pt x="578781" y="741272"/>
                </a:lnTo>
                <a:lnTo>
                  <a:pt x="618630" y="716862"/>
                </a:lnTo>
                <a:lnTo>
                  <a:pt x="655172" y="688039"/>
                </a:lnTo>
                <a:lnTo>
                  <a:pt x="688039" y="655172"/>
                </a:lnTo>
                <a:lnTo>
                  <a:pt x="716862" y="618630"/>
                </a:lnTo>
                <a:lnTo>
                  <a:pt x="741272" y="578781"/>
                </a:lnTo>
                <a:lnTo>
                  <a:pt x="760899" y="535994"/>
                </a:lnTo>
                <a:lnTo>
                  <a:pt x="775376" y="490639"/>
                </a:lnTo>
                <a:lnTo>
                  <a:pt x="784332" y="443085"/>
                </a:lnTo>
                <a:lnTo>
                  <a:pt x="787400" y="393700"/>
                </a:lnTo>
                <a:lnTo>
                  <a:pt x="784332" y="344314"/>
                </a:lnTo>
                <a:lnTo>
                  <a:pt x="775376" y="296760"/>
                </a:lnTo>
                <a:lnTo>
                  <a:pt x="760899" y="251405"/>
                </a:lnTo>
                <a:lnTo>
                  <a:pt x="741272" y="208618"/>
                </a:lnTo>
                <a:lnTo>
                  <a:pt x="716862" y="168769"/>
                </a:lnTo>
                <a:lnTo>
                  <a:pt x="688039" y="132227"/>
                </a:lnTo>
                <a:lnTo>
                  <a:pt x="655172" y="99360"/>
                </a:lnTo>
                <a:lnTo>
                  <a:pt x="618630" y="70537"/>
                </a:lnTo>
                <a:lnTo>
                  <a:pt x="578781" y="46127"/>
                </a:lnTo>
                <a:lnTo>
                  <a:pt x="535994" y="26500"/>
                </a:lnTo>
                <a:lnTo>
                  <a:pt x="490639" y="12023"/>
                </a:lnTo>
                <a:lnTo>
                  <a:pt x="443085" y="3067"/>
                </a:lnTo>
                <a:lnTo>
                  <a:pt x="393700" y="0"/>
                </a:lnTo>
                <a:close/>
              </a:path>
            </a:pathLst>
          </a:custGeom>
          <a:solidFill>
            <a:srgbClr val="00B05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99" name="Google Shape;499;p9"/>
          <p:cNvSpPr txBox="1">
            <a:spLocks noGrp="1"/>
          </p:cNvSpPr>
          <p:nvPr>
            <p:ph type="title"/>
          </p:nvPr>
        </p:nvSpPr>
        <p:spPr>
          <a:xfrm>
            <a:off x="828476" y="358594"/>
            <a:ext cx="8391724" cy="505908"/>
          </a:xfrm>
          <a:prstGeom prst="rect">
            <a:avLst/>
          </a:prstGeom>
          <a:noFill/>
          <a:ln>
            <a:noFill/>
          </a:ln>
        </p:spPr>
        <p:txBody>
          <a:bodyPr spcFirstLastPara="1" wrap="square" lIns="0" tIns="13325" rIns="0" bIns="0" anchor="ctr" anchorCtr="0">
            <a:spAutoFit/>
          </a:bodyPr>
          <a:lstStyle/>
          <a:p>
            <a:pPr marL="12700" lvl="0" indent="0" algn="l" rtl="0">
              <a:lnSpc>
                <a:spcPct val="100000"/>
              </a:lnSpc>
              <a:spcBef>
                <a:spcPts val="0"/>
              </a:spcBef>
              <a:spcAft>
                <a:spcPts val="0"/>
              </a:spcAft>
              <a:buClr>
                <a:srgbClr val="1C355E"/>
              </a:buClr>
              <a:buSzPts val="3200"/>
              <a:buFont typeface="Century Gothic"/>
              <a:buNone/>
            </a:pPr>
            <a:r>
              <a:rPr lang="es-ES" sz="3200" b="1" dirty="0">
                <a:solidFill>
                  <a:srgbClr val="1C355E"/>
                </a:solidFill>
                <a:latin typeface="Century Gothic"/>
                <a:ea typeface="Century Gothic"/>
                <a:cs typeface="Century Gothic"/>
                <a:sym typeface="Century Gothic"/>
              </a:rPr>
              <a:t>Plan de Acción</a:t>
            </a:r>
            <a:endParaRPr sz="3200" dirty="0">
              <a:latin typeface="Century Gothic"/>
              <a:ea typeface="Century Gothic"/>
              <a:cs typeface="Century Gothic"/>
              <a:sym typeface="Century Gothic"/>
            </a:endParaRPr>
          </a:p>
        </p:txBody>
      </p:sp>
      <p:sp>
        <p:nvSpPr>
          <p:cNvPr id="500" name="Google Shape;500;p9"/>
          <p:cNvSpPr txBox="1"/>
          <p:nvPr/>
        </p:nvSpPr>
        <p:spPr>
          <a:xfrm>
            <a:off x="338787" y="1615412"/>
            <a:ext cx="3572031" cy="4524275"/>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2400"/>
              <a:buFont typeface="Arial"/>
              <a:buNone/>
            </a:pPr>
            <a:r>
              <a:rPr lang="es-MX" sz="1600" b="0" i="0" u="none" strike="noStrike" cap="none" dirty="0">
                <a:solidFill>
                  <a:srgbClr val="000000"/>
                </a:solidFill>
                <a:latin typeface="Arial"/>
                <a:ea typeface="Arial"/>
                <a:cs typeface="Arial"/>
                <a:sym typeface="Arial"/>
              </a:rPr>
              <a:t>Se establecieron dos actividades necesarias con el responsable de estas para la solución de los problemas que es el área de Actividades en VScode, además de observaciones que ayudaran a que los errores sean cada vez menos comunes</a:t>
            </a:r>
            <a:r>
              <a:rPr lang="es-MX" sz="1600" dirty="0">
                <a:solidFill>
                  <a:srgbClr val="000000"/>
                </a:solidFill>
                <a:latin typeface="Arial"/>
                <a:ea typeface="Arial"/>
                <a:cs typeface="Arial"/>
                <a:sym typeface="Arial"/>
              </a:rPr>
              <a:t>.</a:t>
            </a:r>
          </a:p>
          <a:p>
            <a:pPr marL="0" marR="0" lvl="0" indent="0" algn="just" rtl="0">
              <a:lnSpc>
                <a:spcPct val="100000"/>
              </a:lnSpc>
              <a:spcBef>
                <a:spcPts val="0"/>
              </a:spcBef>
              <a:spcAft>
                <a:spcPts val="0"/>
              </a:spcAft>
              <a:buClr>
                <a:srgbClr val="000000"/>
              </a:buClr>
              <a:buSzPts val="2400"/>
              <a:buFont typeface="Arial"/>
              <a:buNone/>
            </a:pPr>
            <a:r>
              <a:rPr lang="es-MX" sz="1600" dirty="0">
                <a:solidFill>
                  <a:srgbClr val="000000"/>
                </a:solidFill>
                <a:latin typeface="Arial"/>
                <a:ea typeface="Arial"/>
                <a:cs typeface="Arial"/>
                <a:sym typeface="Arial"/>
              </a:rPr>
              <a:t>En las observaciones se aclara que los errores se disminuyeron en ambas actividades sin embargo en la entrega de commit siguen presentándose problemas por que los alumnos modifican el repositorio de clase y estos errores no dejan que los demás creen un pull request, se hizo una propuesta para tratar de solucionar el problema al 100%.</a:t>
            </a:r>
            <a:endParaRPr sz="1600" b="0" i="0" u="none" strike="noStrike" cap="none" dirty="0">
              <a:solidFill>
                <a:srgbClr val="000000"/>
              </a:solidFill>
              <a:latin typeface="Arial"/>
              <a:ea typeface="Arial"/>
              <a:cs typeface="Arial"/>
              <a:sym typeface="Arial"/>
            </a:endParaRPr>
          </a:p>
        </p:txBody>
      </p:sp>
      <p:pic>
        <p:nvPicPr>
          <p:cNvPr id="2" name="Imagen 1">
            <a:extLst>
              <a:ext uri="{FF2B5EF4-FFF2-40B4-BE49-F238E27FC236}">
                <a16:creationId xmlns:a16="http://schemas.microsoft.com/office/drawing/2014/main" id="{09935DBA-129E-4B5C-89A9-F54A539551BD}"/>
              </a:ext>
            </a:extLst>
          </p:cNvPr>
          <p:cNvPicPr>
            <a:picLocks noChangeAspect="1"/>
          </p:cNvPicPr>
          <p:nvPr/>
        </p:nvPicPr>
        <p:blipFill>
          <a:blip r:embed="rId3"/>
          <a:stretch>
            <a:fillRect/>
          </a:stretch>
        </p:blipFill>
        <p:spPr>
          <a:xfrm>
            <a:off x="4215931" y="1016000"/>
            <a:ext cx="7778213" cy="522458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10"/>
          <p:cNvSpPr txBox="1"/>
          <p:nvPr/>
        </p:nvSpPr>
        <p:spPr>
          <a:xfrm>
            <a:off x="3957402" y="6575840"/>
            <a:ext cx="6586189"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s-ES" sz="1000" b="0" i="0" u="none" strike="noStrike" cap="none">
                <a:solidFill>
                  <a:schemeClr val="dk1"/>
                </a:solidFill>
                <a:latin typeface="Calibri"/>
                <a:ea typeface="Calibri"/>
                <a:cs typeface="Calibri"/>
                <a:sym typeface="Calibri"/>
              </a:rPr>
              <a:t>© LSS International. Todos los derechos reservados. Se prohíbe la reproducción total o parcial por cualquier método.</a:t>
            </a:r>
            <a:endParaRPr sz="1000" b="0" i="0" u="none" strike="noStrike" cap="none">
              <a:solidFill>
                <a:schemeClr val="dk1"/>
              </a:solidFill>
              <a:latin typeface="Calibri"/>
              <a:ea typeface="Calibri"/>
              <a:cs typeface="Calibri"/>
              <a:sym typeface="Calibri"/>
            </a:endParaRPr>
          </a:p>
        </p:txBody>
      </p:sp>
      <p:sp>
        <p:nvSpPr>
          <p:cNvPr id="510" name="Google Shape;510;p10"/>
          <p:cNvSpPr/>
          <p:nvPr/>
        </p:nvSpPr>
        <p:spPr>
          <a:xfrm>
            <a:off x="552723" y="228600"/>
            <a:ext cx="787400" cy="787400"/>
          </a:xfrm>
          <a:custGeom>
            <a:avLst/>
            <a:gdLst/>
            <a:ahLst/>
            <a:cxnLst/>
            <a:rect l="l" t="t" r="r" b="b"/>
            <a:pathLst>
              <a:path w="787400" h="787400" extrusionOk="0">
                <a:moveTo>
                  <a:pt x="393700" y="0"/>
                </a:moveTo>
                <a:lnTo>
                  <a:pt x="344317" y="3067"/>
                </a:lnTo>
                <a:lnTo>
                  <a:pt x="296764" y="12023"/>
                </a:lnTo>
                <a:lnTo>
                  <a:pt x="251410" y="26500"/>
                </a:lnTo>
                <a:lnTo>
                  <a:pt x="208624" y="46127"/>
                </a:lnTo>
                <a:lnTo>
                  <a:pt x="168775" y="70537"/>
                </a:lnTo>
                <a:lnTo>
                  <a:pt x="132232" y="99360"/>
                </a:lnTo>
                <a:lnTo>
                  <a:pt x="99364" y="132227"/>
                </a:lnTo>
                <a:lnTo>
                  <a:pt x="70540" y="168769"/>
                </a:lnTo>
                <a:lnTo>
                  <a:pt x="46130" y="208618"/>
                </a:lnTo>
                <a:lnTo>
                  <a:pt x="26501" y="251405"/>
                </a:lnTo>
                <a:lnTo>
                  <a:pt x="12024" y="296760"/>
                </a:lnTo>
                <a:lnTo>
                  <a:pt x="3067" y="344314"/>
                </a:lnTo>
                <a:lnTo>
                  <a:pt x="0" y="393700"/>
                </a:lnTo>
                <a:lnTo>
                  <a:pt x="3067" y="443085"/>
                </a:lnTo>
                <a:lnTo>
                  <a:pt x="12024" y="490639"/>
                </a:lnTo>
                <a:lnTo>
                  <a:pt x="26501" y="535994"/>
                </a:lnTo>
                <a:lnTo>
                  <a:pt x="46130" y="578781"/>
                </a:lnTo>
                <a:lnTo>
                  <a:pt x="70540" y="618630"/>
                </a:lnTo>
                <a:lnTo>
                  <a:pt x="99364" y="655172"/>
                </a:lnTo>
                <a:lnTo>
                  <a:pt x="132232" y="688039"/>
                </a:lnTo>
                <a:lnTo>
                  <a:pt x="168775" y="716862"/>
                </a:lnTo>
                <a:lnTo>
                  <a:pt x="208624" y="741272"/>
                </a:lnTo>
                <a:lnTo>
                  <a:pt x="251410" y="760899"/>
                </a:lnTo>
                <a:lnTo>
                  <a:pt x="296764" y="775376"/>
                </a:lnTo>
                <a:lnTo>
                  <a:pt x="344317" y="784332"/>
                </a:lnTo>
                <a:lnTo>
                  <a:pt x="393700" y="787400"/>
                </a:lnTo>
                <a:lnTo>
                  <a:pt x="443085" y="784332"/>
                </a:lnTo>
                <a:lnTo>
                  <a:pt x="490639" y="775376"/>
                </a:lnTo>
                <a:lnTo>
                  <a:pt x="535994" y="760899"/>
                </a:lnTo>
                <a:lnTo>
                  <a:pt x="578781" y="741272"/>
                </a:lnTo>
                <a:lnTo>
                  <a:pt x="618630" y="716862"/>
                </a:lnTo>
                <a:lnTo>
                  <a:pt x="655172" y="688039"/>
                </a:lnTo>
                <a:lnTo>
                  <a:pt x="688039" y="655172"/>
                </a:lnTo>
                <a:lnTo>
                  <a:pt x="716862" y="618630"/>
                </a:lnTo>
                <a:lnTo>
                  <a:pt x="741272" y="578781"/>
                </a:lnTo>
                <a:lnTo>
                  <a:pt x="760899" y="535994"/>
                </a:lnTo>
                <a:lnTo>
                  <a:pt x="775376" y="490639"/>
                </a:lnTo>
                <a:lnTo>
                  <a:pt x="784332" y="443085"/>
                </a:lnTo>
                <a:lnTo>
                  <a:pt x="787400" y="393700"/>
                </a:lnTo>
                <a:lnTo>
                  <a:pt x="784332" y="344314"/>
                </a:lnTo>
                <a:lnTo>
                  <a:pt x="775376" y="296760"/>
                </a:lnTo>
                <a:lnTo>
                  <a:pt x="760899" y="251405"/>
                </a:lnTo>
                <a:lnTo>
                  <a:pt x="741272" y="208618"/>
                </a:lnTo>
                <a:lnTo>
                  <a:pt x="716862" y="168769"/>
                </a:lnTo>
                <a:lnTo>
                  <a:pt x="688039" y="132227"/>
                </a:lnTo>
                <a:lnTo>
                  <a:pt x="655172" y="99360"/>
                </a:lnTo>
                <a:lnTo>
                  <a:pt x="618630" y="70537"/>
                </a:lnTo>
                <a:lnTo>
                  <a:pt x="578781" y="46127"/>
                </a:lnTo>
                <a:lnTo>
                  <a:pt x="535994" y="26500"/>
                </a:lnTo>
                <a:lnTo>
                  <a:pt x="490639" y="12023"/>
                </a:lnTo>
                <a:lnTo>
                  <a:pt x="443085" y="3067"/>
                </a:lnTo>
                <a:lnTo>
                  <a:pt x="393700" y="0"/>
                </a:lnTo>
                <a:close/>
              </a:path>
            </a:pathLst>
          </a:custGeom>
          <a:solidFill>
            <a:srgbClr val="00B05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11" name="Google Shape;511;p10"/>
          <p:cNvSpPr txBox="1">
            <a:spLocks noGrp="1"/>
          </p:cNvSpPr>
          <p:nvPr>
            <p:ph type="title"/>
          </p:nvPr>
        </p:nvSpPr>
        <p:spPr>
          <a:xfrm>
            <a:off x="828476" y="358594"/>
            <a:ext cx="8391724" cy="505908"/>
          </a:xfrm>
          <a:prstGeom prst="rect">
            <a:avLst/>
          </a:prstGeom>
          <a:noFill/>
          <a:ln>
            <a:noFill/>
          </a:ln>
        </p:spPr>
        <p:txBody>
          <a:bodyPr spcFirstLastPara="1" wrap="square" lIns="0" tIns="13325" rIns="0" bIns="0" anchor="ctr" anchorCtr="0">
            <a:spAutoFit/>
          </a:bodyPr>
          <a:lstStyle/>
          <a:p>
            <a:pPr marL="12700" lvl="0" indent="0" algn="l" rtl="0">
              <a:lnSpc>
                <a:spcPct val="100000"/>
              </a:lnSpc>
              <a:spcBef>
                <a:spcPts val="0"/>
              </a:spcBef>
              <a:spcAft>
                <a:spcPts val="0"/>
              </a:spcAft>
              <a:buClr>
                <a:srgbClr val="1C355E"/>
              </a:buClr>
              <a:buSzPts val="3200"/>
              <a:buFont typeface="Century Gothic"/>
              <a:buNone/>
            </a:pPr>
            <a:r>
              <a:rPr lang="es-ES" sz="3200" b="1" dirty="0">
                <a:solidFill>
                  <a:srgbClr val="1C355E"/>
                </a:solidFill>
                <a:latin typeface="Century Gothic"/>
                <a:ea typeface="Century Gothic"/>
                <a:cs typeface="Century Gothic"/>
                <a:sym typeface="Century Gothic"/>
              </a:rPr>
              <a:t>Plan de trabajo y recursos</a:t>
            </a:r>
            <a:endParaRPr sz="3200" dirty="0">
              <a:latin typeface="Century Gothic"/>
              <a:ea typeface="Century Gothic"/>
              <a:cs typeface="Century Gothic"/>
              <a:sym typeface="Century Gothic"/>
            </a:endParaRPr>
          </a:p>
        </p:txBody>
      </p:sp>
      <p:pic>
        <p:nvPicPr>
          <p:cNvPr id="2" name="Imagen 1">
            <a:extLst>
              <a:ext uri="{FF2B5EF4-FFF2-40B4-BE49-F238E27FC236}">
                <a16:creationId xmlns:a16="http://schemas.microsoft.com/office/drawing/2014/main" id="{995F9EEB-5CD1-479A-83D4-BD197557D90C}"/>
              </a:ext>
            </a:extLst>
          </p:cNvPr>
          <p:cNvPicPr>
            <a:picLocks noChangeAspect="1"/>
          </p:cNvPicPr>
          <p:nvPr/>
        </p:nvPicPr>
        <p:blipFill>
          <a:blip r:embed="rId3"/>
          <a:stretch>
            <a:fillRect/>
          </a:stretch>
        </p:blipFill>
        <p:spPr>
          <a:xfrm>
            <a:off x="946423" y="1601289"/>
            <a:ext cx="3933825" cy="990600"/>
          </a:xfrm>
          <a:prstGeom prst="rect">
            <a:avLst/>
          </a:prstGeom>
        </p:spPr>
      </p:pic>
      <p:pic>
        <p:nvPicPr>
          <p:cNvPr id="4" name="Imagen 3">
            <a:extLst>
              <a:ext uri="{FF2B5EF4-FFF2-40B4-BE49-F238E27FC236}">
                <a16:creationId xmlns:a16="http://schemas.microsoft.com/office/drawing/2014/main" id="{FCF822BF-AA0F-4522-90AD-0BB2B9C1D61F}"/>
              </a:ext>
            </a:extLst>
          </p:cNvPr>
          <p:cNvPicPr>
            <a:picLocks noChangeAspect="1"/>
          </p:cNvPicPr>
          <p:nvPr/>
        </p:nvPicPr>
        <p:blipFill>
          <a:blip r:embed="rId4"/>
          <a:stretch>
            <a:fillRect/>
          </a:stretch>
        </p:blipFill>
        <p:spPr>
          <a:xfrm>
            <a:off x="5518662" y="1601289"/>
            <a:ext cx="5481434" cy="2734622"/>
          </a:xfrm>
          <a:prstGeom prst="rect">
            <a:avLst/>
          </a:prstGeom>
        </p:spPr>
      </p:pic>
      <p:sp>
        <p:nvSpPr>
          <p:cNvPr id="5" name="CuadroTexto 4">
            <a:extLst>
              <a:ext uri="{FF2B5EF4-FFF2-40B4-BE49-F238E27FC236}">
                <a16:creationId xmlns:a16="http://schemas.microsoft.com/office/drawing/2014/main" id="{4E22DF7E-F906-4E65-A208-329F6D3BFD63}"/>
              </a:ext>
            </a:extLst>
          </p:cNvPr>
          <p:cNvSpPr txBox="1"/>
          <p:nvPr/>
        </p:nvSpPr>
        <p:spPr>
          <a:xfrm>
            <a:off x="828476" y="3207434"/>
            <a:ext cx="4193690" cy="1200329"/>
          </a:xfrm>
          <a:prstGeom prst="rect">
            <a:avLst/>
          </a:prstGeom>
          <a:noFill/>
        </p:spPr>
        <p:txBody>
          <a:bodyPr wrap="square" rtlCol="0">
            <a:spAutoFit/>
          </a:bodyPr>
          <a:lstStyle/>
          <a:p>
            <a:r>
              <a:rPr lang="es-MX" dirty="0"/>
              <a:t>Las actividades que causaron el 80% de retrasos se solucionaron entre 2 a 3 días hábiles después de presentarse y están a cargo del área de Actividades en VScode. </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10"/>
          <p:cNvSpPr txBox="1"/>
          <p:nvPr/>
        </p:nvSpPr>
        <p:spPr>
          <a:xfrm>
            <a:off x="3957402" y="6575840"/>
            <a:ext cx="6586189"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s-ES" sz="1000" b="0" i="0" u="none" strike="noStrike" cap="none">
                <a:solidFill>
                  <a:schemeClr val="dk1"/>
                </a:solidFill>
                <a:latin typeface="Calibri"/>
                <a:ea typeface="Calibri"/>
                <a:cs typeface="Calibri"/>
                <a:sym typeface="Calibri"/>
              </a:rPr>
              <a:t>© LSS International. Todos los derechos reservados. Se prohíbe la reproducción total o parcial por cualquier método.</a:t>
            </a:r>
            <a:endParaRPr sz="1000" b="0" i="0" u="none" strike="noStrike" cap="none">
              <a:solidFill>
                <a:schemeClr val="dk1"/>
              </a:solidFill>
              <a:latin typeface="Calibri"/>
              <a:ea typeface="Calibri"/>
              <a:cs typeface="Calibri"/>
              <a:sym typeface="Calibri"/>
            </a:endParaRPr>
          </a:p>
        </p:txBody>
      </p:sp>
      <p:sp>
        <p:nvSpPr>
          <p:cNvPr id="510" name="Google Shape;510;p10"/>
          <p:cNvSpPr/>
          <p:nvPr/>
        </p:nvSpPr>
        <p:spPr>
          <a:xfrm>
            <a:off x="552723" y="228600"/>
            <a:ext cx="787400" cy="787400"/>
          </a:xfrm>
          <a:custGeom>
            <a:avLst/>
            <a:gdLst/>
            <a:ahLst/>
            <a:cxnLst/>
            <a:rect l="l" t="t" r="r" b="b"/>
            <a:pathLst>
              <a:path w="787400" h="787400" extrusionOk="0">
                <a:moveTo>
                  <a:pt x="393700" y="0"/>
                </a:moveTo>
                <a:lnTo>
                  <a:pt x="344317" y="3067"/>
                </a:lnTo>
                <a:lnTo>
                  <a:pt x="296764" y="12023"/>
                </a:lnTo>
                <a:lnTo>
                  <a:pt x="251410" y="26500"/>
                </a:lnTo>
                <a:lnTo>
                  <a:pt x="208624" y="46127"/>
                </a:lnTo>
                <a:lnTo>
                  <a:pt x="168775" y="70537"/>
                </a:lnTo>
                <a:lnTo>
                  <a:pt x="132232" y="99360"/>
                </a:lnTo>
                <a:lnTo>
                  <a:pt x="99364" y="132227"/>
                </a:lnTo>
                <a:lnTo>
                  <a:pt x="70540" y="168769"/>
                </a:lnTo>
                <a:lnTo>
                  <a:pt x="46130" y="208618"/>
                </a:lnTo>
                <a:lnTo>
                  <a:pt x="26501" y="251405"/>
                </a:lnTo>
                <a:lnTo>
                  <a:pt x="12024" y="296760"/>
                </a:lnTo>
                <a:lnTo>
                  <a:pt x="3067" y="344314"/>
                </a:lnTo>
                <a:lnTo>
                  <a:pt x="0" y="393700"/>
                </a:lnTo>
                <a:lnTo>
                  <a:pt x="3067" y="443085"/>
                </a:lnTo>
                <a:lnTo>
                  <a:pt x="12024" y="490639"/>
                </a:lnTo>
                <a:lnTo>
                  <a:pt x="26501" y="535994"/>
                </a:lnTo>
                <a:lnTo>
                  <a:pt x="46130" y="578781"/>
                </a:lnTo>
                <a:lnTo>
                  <a:pt x="70540" y="618630"/>
                </a:lnTo>
                <a:lnTo>
                  <a:pt x="99364" y="655172"/>
                </a:lnTo>
                <a:lnTo>
                  <a:pt x="132232" y="688039"/>
                </a:lnTo>
                <a:lnTo>
                  <a:pt x="168775" y="716862"/>
                </a:lnTo>
                <a:lnTo>
                  <a:pt x="208624" y="741272"/>
                </a:lnTo>
                <a:lnTo>
                  <a:pt x="251410" y="760899"/>
                </a:lnTo>
                <a:lnTo>
                  <a:pt x="296764" y="775376"/>
                </a:lnTo>
                <a:lnTo>
                  <a:pt x="344317" y="784332"/>
                </a:lnTo>
                <a:lnTo>
                  <a:pt x="393700" y="787400"/>
                </a:lnTo>
                <a:lnTo>
                  <a:pt x="443085" y="784332"/>
                </a:lnTo>
                <a:lnTo>
                  <a:pt x="490639" y="775376"/>
                </a:lnTo>
                <a:lnTo>
                  <a:pt x="535994" y="760899"/>
                </a:lnTo>
                <a:lnTo>
                  <a:pt x="578781" y="741272"/>
                </a:lnTo>
                <a:lnTo>
                  <a:pt x="618630" y="716862"/>
                </a:lnTo>
                <a:lnTo>
                  <a:pt x="655172" y="688039"/>
                </a:lnTo>
                <a:lnTo>
                  <a:pt x="688039" y="655172"/>
                </a:lnTo>
                <a:lnTo>
                  <a:pt x="716862" y="618630"/>
                </a:lnTo>
                <a:lnTo>
                  <a:pt x="741272" y="578781"/>
                </a:lnTo>
                <a:lnTo>
                  <a:pt x="760899" y="535994"/>
                </a:lnTo>
                <a:lnTo>
                  <a:pt x="775376" y="490639"/>
                </a:lnTo>
                <a:lnTo>
                  <a:pt x="784332" y="443085"/>
                </a:lnTo>
                <a:lnTo>
                  <a:pt x="787400" y="393700"/>
                </a:lnTo>
                <a:lnTo>
                  <a:pt x="784332" y="344314"/>
                </a:lnTo>
                <a:lnTo>
                  <a:pt x="775376" y="296760"/>
                </a:lnTo>
                <a:lnTo>
                  <a:pt x="760899" y="251405"/>
                </a:lnTo>
                <a:lnTo>
                  <a:pt x="741272" y="208618"/>
                </a:lnTo>
                <a:lnTo>
                  <a:pt x="716862" y="168769"/>
                </a:lnTo>
                <a:lnTo>
                  <a:pt x="688039" y="132227"/>
                </a:lnTo>
                <a:lnTo>
                  <a:pt x="655172" y="99360"/>
                </a:lnTo>
                <a:lnTo>
                  <a:pt x="618630" y="70537"/>
                </a:lnTo>
                <a:lnTo>
                  <a:pt x="578781" y="46127"/>
                </a:lnTo>
                <a:lnTo>
                  <a:pt x="535994" y="26500"/>
                </a:lnTo>
                <a:lnTo>
                  <a:pt x="490639" y="12023"/>
                </a:lnTo>
                <a:lnTo>
                  <a:pt x="443085" y="3067"/>
                </a:lnTo>
                <a:lnTo>
                  <a:pt x="393700" y="0"/>
                </a:lnTo>
                <a:close/>
              </a:path>
            </a:pathLst>
          </a:custGeom>
          <a:solidFill>
            <a:srgbClr val="00B05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11" name="Google Shape;511;p10"/>
          <p:cNvSpPr txBox="1">
            <a:spLocks noGrp="1"/>
          </p:cNvSpPr>
          <p:nvPr>
            <p:ph type="title"/>
          </p:nvPr>
        </p:nvSpPr>
        <p:spPr>
          <a:xfrm>
            <a:off x="828476" y="358594"/>
            <a:ext cx="8391724" cy="505908"/>
          </a:xfrm>
          <a:prstGeom prst="rect">
            <a:avLst/>
          </a:prstGeom>
          <a:noFill/>
          <a:ln>
            <a:noFill/>
          </a:ln>
        </p:spPr>
        <p:txBody>
          <a:bodyPr spcFirstLastPara="1" wrap="square" lIns="0" tIns="13325" rIns="0" bIns="0" anchor="ctr" anchorCtr="0">
            <a:spAutoFit/>
          </a:bodyPr>
          <a:lstStyle/>
          <a:p>
            <a:pPr marL="12700" lvl="0" indent="0" algn="l" rtl="0">
              <a:lnSpc>
                <a:spcPct val="100000"/>
              </a:lnSpc>
              <a:spcBef>
                <a:spcPts val="0"/>
              </a:spcBef>
              <a:spcAft>
                <a:spcPts val="0"/>
              </a:spcAft>
              <a:buClr>
                <a:srgbClr val="1C355E"/>
              </a:buClr>
              <a:buSzPts val="3200"/>
              <a:buFont typeface="Century Gothic"/>
              <a:buNone/>
            </a:pPr>
            <a:r>
              <a:rPr lang="es-ES" sz="3200" b="1" dirty="0">
                <a:solidFill>
                  <a:srgbClr val="1C355E"/>
                </a:solidFill>
                <a:latin typeface="Century Gothic"/>
                <a:ea typeface="Century Gothic"/>
                <a:cs typeface="Century Gothic"/>
                <a:sym typeface="Century Gothic"/>
              </a:rPr>
              <a:t>Plan de Control y Seguimiento</a:t>
            </a:r>
            <a:endParaRPr sz="3200" dirty="0">
              <a:latin typeface="Century Gothic"/>
              <a:ea typeface="Century Gothic"/>
              <a:cs typeface="Century Gothic"/>
              <a:sym typeface="Century Gothic"/>
            </a:endParaRPr>
          </a:p>
        </p:txBody>
      </p:sp>
      <p:sp>
        <p:nvSpPr>
          <p:cNvPr id="512" name="Google Shape;512;p10"/>
          <p:cNvSpPr txBox="1"/>
          <p:nvPr/>
        </p:nvSpPr>
        <p:spPr>
          <a:xfrm>
            <a:off x="780429" y="929968"/>
            <a:ext cx="11079600" cy="1815841"/>
          </a:xfrm>
          <a:prstGeom prst="rect">
            <a:avLst/>
          </a:prstGeom>
          <a:noFill/>
          <a:ln>
            <a:noFill/>
          </a:ln>
        </p:spPr>
        <p:txBody>
          <a:bodyPr spcFirstLastPara="1" wrap="square" lIns="91425" tIns="45700" rIns="91425" bIns="45700" anchor="t" anchorCtr="0">
            <a:spAutoFit/>
          </a:bodyPr>
          <a:lstStyle/>
          <a:p>
            <a:pPr marL="914400" marR="0" lvl="1" indent="-457200" algn="l" rtl="0">
              <a:lnSpc>
                <a:spcPct val="100000"/>
              </a:lnSpc>
              <a:spcBef>
                <a:spcPts val="0"/>
              </a:spcBef>
              <a:spcAft>
                <a:spcPts val="0"/>
              </a:spcAft>
              <a:buClr>
                <a:srgbClr val="595959"/>
              </a:buClr>
              <a:buSzPts val="2400"/>
              <a:buFont typeface="Arial"/>
              <a:buChar char="•"/>
            </a:pPr>
            <a:r>
              <a:rPr lang="es-MX" sz="1600" b="0" i="0" u="none" strike="noStrike" cap="none" dirty="0">
                <a:solidFill>
                  <a:srgbClr val="000000"/>
                </a:solidFill>
                <a:latin typeface="Arial"/>
                <a:ea typeface="Arial"/>
                <a:cs typeface="Arial"/>
                <a:sym typeface="Arial"/>
              </a:rPr>
              <a:t>Después de la repetición de las actividades y la constante practica se tuvo una disminución en los errores de las dos actividades.</a:t>
            </a:r>
          </a:p>
          <a:p>
            <a:pPr marL="914400" marR="0" lvl="1" indent="-457200" algn="l" rtl="0">
              <a:lnSpc>
                <a:spcPct val="100000"/>
              </a:lnSpc>
              <a:spcBef>
                <a:spcPts val="0"/>
              </a:spcBef>
              <a:spcAft>
                <a:spcPts val="0"/>
              </a:spcAft>
              <a:buClr>
                <a:srgbClr val="595959"/>
              </a:buClr>
              <a:buSzPts val="2400"/>
              <a:buFont typeface="Arial"/>
              <a:buChar char="•"/>
            </a:pPr>
            <a:r>
              <a:rPr lang="es-MX" sz="1600" dirty="0">
                <a:solidFill>
                  <a:srgbClr val="000000"/>
                </a:solidFill>
                <a:latin typeface="Arial"/>
                <a:ea typeface="Arial"/>
                <a:cs typeface="Arial"/>
                <a:sym typeface="Arial"/>
              </a:rPr>
              <a:t>Se generaron varias retroalimentaciones en las clases, de manera individual y grupal que ayudaron a que los problemas presentados fueran solucionados y se disminuyera su recurrencia.</a:t>
            </a:r>
          </a:p>
          <a:p>
            <a:pPr marL="914400" marR="0" lvl="1" indent="-457200" algn="l" rtl="0">
              <a:lnSpc>
                <a:spcPct val="100000"/>
              </a:lnSpc>
              <a:spcBef>
                <a:spcPts val="0"/>
              </a:spcBef>
              <a:spcAft>
                <a:spcPts val="0"/>
              </a:spcAft>
              <a:buClr>
                <a:srgbClr val="595959"/>
              </a:buClr>
              <a:buSzPts val="2400"/>
              <a:buFont typeface="Arial"/>
              <a:buChar char="•"/>
            </a:pPr>
            <a:r>
              <a:rPr lang="es-MX" sz="1600" b="0" i="0" u="none" strike="noStrike" cap="none" dirty="0">
                <a:solidFill>
                  <a:srgbClr val="000000"/>
                </a:solidFill>
                <a:latin typeface="Arial"/>
                <a:ea typeface="Arial"/>
                <a:cs typeface="Arial"/>
                <a:sym typeface="Arial"/>
              </a:rPr>
              <a:t>Durante la clase el profesor impuso una penalizació</a:t>
            </a:r>
            <a:r>
              <a:rPr lang="es-MX" sz="1600" dirty="0">
                <a:solidFill>
                  <a:srgbClr val="000000"/>
                </a:solidFill>
                <a:latin typeface="Arial"/>
                <a:ea typeface="Arial"/>
                <a:cs typeface="Arial"/>
                <a:sym typeface="Arial"/>
              </a:rPr>
              <a:t>n para evitar que los alumnos modificaran el repositorio y siguieran ocasionando problemas para hacer pull request, sin embargo aunque el problema disminuyo aun se presentaron varios casos de errores para hacer pull request.</a:t>
            </a:r>
            <a:endParaRPr sz="1600" b="0" i="0" u="none" strike="noStrike" cap="none" dirty="0">
              <a:solidFill>
                <a:srgbClr val="000000"/>
              </a:solidFill>
              <a:latin typeface="Arial"/>
              <a:ea typeface="Arial"/>
              <a:cs typeface="Arial"/>
              <a:sym typeface="Arial"/>
            </a:endParaRPr>
          </a:p>
        </p:txBody>
      </p:sp>
      <p:pic>
        <p:nvPicPr>
          <p:cNvPr id="3" name="Imagen 2">
            <a:extLst>
              <a:ext uri="{FF2B5EF4-FFF2-40B4-BE49-F238E27FC236}">
                <a16:creationId xmlns:a16="http://schemas.microsoft.com/office/drawing/2014/main" id="{A2469C1B-915C-409B-ADC5-CEEC04D36EA1}"/>
              </a:ext>
            </a:extLst>
          </p:cNvPr>
          <p:cNvPicPr>
            <a:picLocks noChangeAspect="1"/>
          </p:cNvPicPr>
          <p:nvPr/>
        </p:nvPicPr>
        <p:blipFill>
          <a:blip r:embed="rId3"/>
          <a:stretch>
            <a:fillRect/>
          </a:stretch>
        </p:blipFill>
        <p:spPr>
          <a:xfrm>
            <a:off x="556200" y="3054299"/>
            <a:ext cx="11079600" cy="1099281"/>
          </a:xfrm>
          <a:prstGeom prst="rect">
            <a:avLst/>
          </a:prstGeom>
        </p:spPr>
      </p:pic>
    </p:spTree>
    <p:extLst>
      <p:ext uri="{BB962C8B-B14F-4D97-AF65-F5344CB8AC3E}">
        <p14:creationId xmlns:p14="http://schemas.microsoft.com/office/powerpoint/2010/main" val="15242884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1" name="Google Shape;521;p11"/>
          <p:cNvSpPr/>
          <p:nvPr/>
        </p:nvSpPr>
        <p:spPr>
          <a:xfrm>
            <a:off x="552723" y="228600"/>
            <a:ext cx="787400" cy="787400"/>
          </a:xfrm>
          <a:custGeom>
            <a:avLst/>
            <a:gdLst/>
            <a:ahLst/>
            <a:cxnLst/>
            <a:rect l="l" t="t" r="r" b="b"/>
            <a:pathLst>
              <a:path w="787400" h="787400" extrusionOk="0">
                <a:moveTo>
                  <a:pt x="393700" y="0"/>
                </a:moveTo>
                <a:lnTo>
                  <a:pt x="344317" y="3067"/>
                </a:lnTo>
                <a:lnTo>
                  <a:pt x="296764" y="12023"/>
                </a:lnTo>
                <a:lnTo>
                  <a:pt x="251410" y="26500"/>
                </a:lnTo>
                <a:lnTo>
                  <a:pt x="208624" y="46127"/>
                </a:lnTo>
                <a:lnTo>
                  <a:pt x="168775" y="70537"/>
                </a:lnTo>
                <a:lnTo>
                  <a:pt x="132232" y="99360"/>
                </a:lnTo>
                <a:lnTo>
                  <a:pt x="99364" y="132227"/>
                </a:lnTo>
                <a:lnTo>
                  <a:pt x="70540" y="168769"/>
                </a:lnTo>
                <a:lnTo>
                  <a:pt x="46130" y="208618"/>
                </a:lnTo>
                <a:lnTo>
                  <a:pt x="26501" y="251405"/>
                </a:lnTo>
                <a:lnTo>
                  <a:pt x="12024" y="296760"/>
                </a:lnTo>
                <a:lnTo>
                  <a:pt x="3067" y="344314"/>
                </a:lnTo>
                <a:lnTo>
                  <a:pt x="0" y="393700"/>
                </a:lnTo>
                <a:lnTo>
                  <a:pt x="3067" y="443085"/>
                </a:lnTo>
                <a:lnTo>
                  <a:pt x="12024" y="490639"/>
                </a:lnTo>
                <a:lnTo>
                  <a:pt x="26501" y="535994"/>
                </a:lnTo>
                <a:lnTo>
                  <a:pt x="46130" y="578781"/>
                </a:lnTo>
                <a:lnTo>
                  <a:pt x="70540" y="618630"/>
                </a:lnTo>
                <a:lnTo>
                  <a:pt x="99364" y="655172"/>
                </a:lnTo>
                <a:lnTo>
                  <a:pt x="132232" y="688039"/>
                </a:lnTo>
                <a:lnTo>
                  <a:pt x="168775" y="716862"/>
                </a:lnTo>
                <a:lnTo>
                  <a:pt x="208624" y="741272"/>
                </a:lnTo>
                <a:lnTo>
                  <a:pt x="251410" y="760899"/>
                </a:lnTo>
                <a:lnTo>
                  <a:pt x="296764" y="775376"/>
                </a:lnTo>
                <a:lnTo>
                  <a:pt x="344317" y="784332"/>
                </a:lnTo>
                <a:lnTo>
                  <a:pt x="393700" y="787400"/>
                </a:lnTo>
                <a:lnTo>
                  <a:pt x="443085" y="784332"/>
                </a:lnTo>
                <a:lnTo>
                  <a:pt x="490639" y="775376"/>
                </a:lnTo>
                <a:lnTo>
                  <a:pt x="535994" y="760899"/>
                </a:lnTo>
                <a:lnTo>
                  <a:pt x="578781" y="741272"/>
                </a:lnTo>
                <a:lnTo>
                  <a:pt x="618630" y="716862"/>
                </a:lnTo>
                <a:lnTo>
                  <a:pt x="655172" y="688039"/>
                </a:lnTo>
                <a:lnTo>
                  <a:pt x="688039" y="655172"/>
                </a:lnTo>
                <a:lnTo>
                  <a:pt x="716862" y="618630"/>
                </a:lnTo>
                <a:lnTo>
                  <a:pt x="741272" y="578781"/>
                </a:lnTo>
                <a:lnTo>
                  <a:pt x="760899" y="535994"/>
                </a:lnTo>
                <a:lnTo>
                  <a:pt x="775376" y="490639"/>
                </a:lnTo>
                <a:lnTo>
                  <a:pt x="784332" y="443085"/>
                </a:lnTo>
                <a:lnTo>
                  <a:pt x="787400" y="393700"/>
                </a:lnTo>
                <a:lnTo>
                  <a:pt x="784332" y="344314"/>
                </a:lnTo>
                <a:lnTo>
                  <a:pt x="775376" y="296760"/>
                </a:lnTo>
                <a:lnTo>
                  <a:pt x="760899" y="251405"/>
                </a:lnTo>
                <a:lnTo>
                  <a:pt x="741272" y="208618"/>
                </a:lnTo>
                <a:lnTo>
                  <a:pt x="716862" y="168769"/>
                </a:lnTo>
                <a:lnTo>
                  <a:pt x="688039" y="132227"/>
                </a:lnTo>
                <a:lnTo>
                  <a:pt x="655172" y="99360"/>
                </a:lnTo>
                <a:lnTo>
                  <a:pt x="618630" y="70537"/>
                </a:lnTo>
                <a:lnTo>
                  <a:pt x="578781" y="46127"/>
                </a:lnTo>
                <a:lnTo>
                  <a:pt x="535994" y="26500"/>
                </a:lnTo>
                <a:lnTo>
                  <a:pt x="490639" y="12023"/>
                </a:lnTo>
                <a:lnTo>
                  <a:pt x="443085" y="3067"/>
                </a:lnTo>
                <a:lnTo>
                  <a:pt x="393700" y="0"/>
                </a:lnTo>
                <a:close/>
              </a:path>
            </a:pathLst>
          </a:custGeom>
          <a:solidFill>
            <a:srgbClr val="00B05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22" name="Google Shape;522;p11"/>
          <p:cNvSpPr txBox="1">
            <a:spLocks noGrp="1"/>
          </p:cNvSpPr>
          <p:nvPr>
            <p:ph type="title"/>
          </p:nvPr>
        </p:nvSpPr>
        <p:spPr>
          <a:xfrm>
            <a:off x="828476" y="358594"/>
            <a:ext cx="8391724" cy="505908"/>
          </a:xfrm>
          <a:prstGeom prst="rect">
            <a:avLst/>
          </a:prstGeom>
          <a:noFill/>
          <a:ln>
            <a:noFill/>
          </a:ln>
        </p:spPr>
        <p:txBody>
          <a:bodyPr spcFirstLastPara="1" wrap="square" lIns="0" tIns="13325" rIns="0" bIns="0" anchor="ctr" anchorCtr="0">
            <a:spAutoFit/>
          </a:bodyPr>
          <a:lstStyle/>
          <a:p>
            <a:pPr marL="12700" lvl="0" indent="0" algn="l" rtl="0">
              <a:lnSpc>
                <a:spcPct val="100000"/>
              </a:lnSpc>
              <a:spcBef>
                <a:spcPts val="0"/>
              </a:spcBef>
              <a:spcAft>
                <a:spcPts val="0"/>
              </a:spcAft>
              <a:buClr>
                <a:srgbClr val="1C355E"/>
              </a:buClr>
              <a:buSzPts val="3200"/>
              <a:buFont typeface="Century Gothic"/>
              <a:buNone/>
            </a:pPr>
            <a:r>
              <a:rPr lang="es-ES" sz="3200" b="1">
                <a:solidFill>
                  <a:srgbClr val="1C355E"/>
                </a:solidFill>
                <a:latin typeface="Century Gothic"/>
                <a:ea typeface="Century Gothic"/>
                <a:cs typeface="Century Gothic"/>
                <a:sym typeface="Century Gothic"/>
              </a:rPr>
              <a:t>Ahorros Generados</a:t>
            </a:r>
            <a:endParaRPr sz="3200">
              <a:latin typeface="Century Gothic"/>
              <a:ea typeface="Century Gothic"/>
              <a:cs typeface="Century Gothic"/>
              <a:sym typeface="Century Gothic"/>
            </a:endParaRPr>
          </a:p>
        </p:txBody>
      </p:sp>
      <p:sp>
        <p:nvSpPr>
          <p:cNvPr id="523" name="Google Shape;523;p11"/>
          <p:cNvSpPr txBox="1"/>
          <p:nvPr/>
        </p:nvSpPr>
        <p:spPr>
          <a:xfrm>
            <a:off x="946423" y="1282889"/>
            <a:ext cx="10408514" cy="3631723"/>
          </a:xfrm>
          <a:prstGeom prst="rect">
            <a:avLst/>
          </a:prstGeom>
          <a:noFill/>
          <a:ln>
            <a:noFill/>
          </a:ln>
        </p:spPr>
        <p:txBody>
          <a:bodyPr spcFirstLastPara="1" wrap="square" lIns="91425" tIns="45700" rIns="91425" bIns="45700" anchor="t" anchorCtr="0">
            <a:spAutoFit/>
          </a:bodyPr>
          <a:lstStyle/>
          <a:p>
            <a:pPr marL="742950" marR="0" lvl="1" indent="-285750" algn="just" rtl="0">
              <a:lnSpc>
                <a:spcPct val="100000"/>
              </a:lnSpc>
              <a:spcBef>
                <a:spcPts val="0"/>
              </a:spcBef>
              <a:spcAft>
                <a:spcPts val="0"/>
              </a:spcAft>
              <a:buClr>
                <a:srgbClr val="595959"/>
              </a:buClr>
              <a:buSzPts val="2400"/>
              <a:buFont typeface="Arial" panose="020B0604020202020204" pitchFamily="34" charset="0"/>
              <a:buChar char="•"/>
            </a:pPr>
            <a:r>
              <a:rPr lang="es-MX" dirty="0">
                <a:solidFill>
                  <a:srgbClr val="000000"/>
                </a:solidFill>
                <a:latin typeface="Arial"/>
                <a:ea typeface="Arial"/>
                <a:cs typeface="Arial"/>
                <a:sym typeface="Arial"/>
              </a:rPr>
              <a:t>Se disminuyeron los errores en hacer commits y pull request sin embargo aun siguen siendo comunes entre los estudiantes y aun no saben hacer buen uso de las herramientas para la resolución de problemas y por la falta de capacidad de seguir instrucciones y la deficiencia de algunos SOP´S algunos alumnos siguen cometiendo errores.</a:t>
            </a:r>
          </a:p>
          <a:p>
            <a:pPr marL="742950" marR="0" lvl="1" indent="-285750" algn="just" rtl="0">
              <a:lnSpc>
                <a:spcPct val="100000"/>
              </a:lnSpc>
              <a:spcBef>
                <a:spcPts val="0"/>
              </a:spcBef>
              <a:spcAft>
                <a:spcPts val="0"/>
              </a:spcAft>
              <a:buClr>
                <a:srgbClr val="595959"/>
              </a:buClr>
              <a:buSzPts val="2400"/>
              <a:buFont typeface="Arial" panose="020B0604020202020204" pitchFamily="34" charset="0"/>
              <a:buChar char="•"/>
            </a:pPr>
            <a:r>
              <a:rPr lang="es-MX" dirty="0">
                <a:solidFill>
                  <a:srgbClr val="000000"/>
                </a:solidFill>
                <a:latin typeface="Arial"/>
                <a:ea typeface="Arial"/>
                <a:cs typeface="Arial"/>
                <a:sym typeface="Arial"/>
              </a:rPr>
              <a:t>Los ahorros anualizados de las actividades considerando las muestras que se ahorrarían si se hace la implementación de mejoras en las actividades son:  de la actividad 1 se ahorrarían 107 muestras , de la actividad 2 se ahorrarían 92 muestras, de la actividad 3 se ahorrarían 128 muestras con la implementación de las mejoras. Considerando esto los ahorros anualizados serian de 925.89 USD tomando en consideración la comida de los días que tenia que esperar 5 horas libres para tener la clase y el traslado de los días que solo tenia esta clase.</a:t>
            </a:r>
          </a:p>
          <a:p>
            <a:pPr marL="742950" marR="0" lvl="1" indent="-285750" algn="just" rtl="0">
              <a:lnSpc>
                <a:spcPct val="100000"/>
              </a:lnSpc>
              <a:spcBef>
                <a:spcPts val="0"/>
              </a:spcBef>
              <a:spcAft>
                <a:spcPts val="0"/>
              </a:spcAft>
              <a:buClr>
                <a:srgbClr val="595959"/>
              </a:buClr>
              <a:buSzPts val="2400"/>
              <a:buFont typeface="Arial" panose="020B0604020202020204" pitchFamily="34" charset="0"/>
              <a:buChar char="•"/>
            </a:pPr>
            <a:endParaRPr lang="es-MX" dirty="0">
              <a:solidFill>
                <a:srgbClr val="000000"/>
              </a:solidFill>
              <a:latin typeface="Arial"/>
              <a:ea typeface="Arial"/>
              <a:cs typeface="Arial"/>
              <a:sym typeface="Arial"/>
            </a:endParaRPr>
          </a:p>
          <a:p>
            <a:pPr marL="742950" marR="0" lvl="1" indent="-285750" algn="just" rtl="0">
              <a:lnSpc>
                <a:spcPct val="100000"/>
              </a:lnSpc>
              <a:spcBef>
                <a:spcPts val="0"/>
              </a:spcBef>
              <a:spcAft>
                <a:spcPts val="0"/>
              </a:spcAft>
              <a:buClr>
                <a:srgbClr val="595959"/>
              </a:buClr>
              <a:buSzPts val="2400"/>
              <a:buFont typeface="Arial" panose="020B0604020202020204" pitchFamily="34" charset="0"/>
              <a:buChar char="•"/>
            </a:pPr>
            <a:endParaRPr lang="es-MX"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2"/>
          <p:cNvSpPr/>
          <p:nvPr/>
        </p:nvSpPr>
        <p:spPr>
          <a:xfrm>
            <a:off x="0" y="0"/>
            <a:ext cx="3592286" cy="6858000"/>
          </a:xfrm>
          <a:prstGeom prst="rect">
            <a:avLst/>
          </a:prstGeom>
          <a:solidFill>
            <a:srgbClr val="00602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3" name="Google Shape;93;p2"/>
          <p:cNvSpPr/>
          <p:nvPr/>
        </p:nvSpPr>
        <p:spPr>
          <a:xfrm>
            <a:off x="578392" y="2057652"/>
            <a:ext cx="1044575" cy="1044575"/>
          </a:xfrm>
          <a:custGeom>
            <a:avLst/>
            <a:gdLst/>
            <a:ahLst/>
            <a:cxnLst/>
            <a:rect l="l" t="t" r="r" b="b"/>
            <a:pathLst>
              <a:path w="1044575" h="1044575" extrusionOk="0">
                <a:moveTo>
                  <a:pt x="522084" y="0"/>
                </a:moveTo>
                <a:lnTo>
                  <a:pt x="474563" y="2133"/>
                </a:lnTo>
                <a:lnTo>
                  <a:pt x="428238" y="8411"/>
                </a:lnTo>
                <a:lnTo>
                  <a:pt x="383293" y="18649"/>
                </a:lnTo>
                <a:lnTo>
                  <a:pt x="339911" y="32662"/>
                </a:lnTo>
                <a:lnTo>
                  <a:pt x="298278" y="50267"/>
                </a:lnTo>
                <a:lnTo>
                  <a:pt x="258577" y="71279"/>
                </a:lnTo>
                <a:lnTo>
                  <a:pt x="220993" y="95514"/>
                </a:lnTo>
                <a:lnTo>
                  <a:pt x="185711" y="122787"/>
                </a:lnTo>
                <a:lnTo>
                  <a:pt x="152914" y="152914"/>
                </a:lnTo>
                <a:lnTo>
                  <a:pt x="122787" y="185711"/>
                </a:lnTo>
                <a:lnTo>
                  <a:pt x="95514" y="220993"/>
                </a:lnTo>
                <a:lnTo>
                  <a:pt x="71279" y="258577"/>
                </a:lnTo>
                <a:lnTo>
                  <a:pt x="50267" y="298278"/>
                </a:lnTo>
                <a:lnTo>
                  <a:pt x="32662" y="339911"/>
                </a:lnTo>
                <a:lnTo>
                  <a:pt x="18649" y="383293"/>
                </a:lnTo>
                <a:lnTo>
                  <a:pt x="8411" y="428238"/>
                </a:lnTo>
                <a:lnTo>
                  <a:pt x="2133" y="474563"/>
                </a:lnTo>
                <a:lnTo>
                  <a:pt x="0" y="522084"/>
                </a:lnTo>
                <a:lnTo>
                  <a:pt x="2133" y="569604"/>
                </a:lnTo>
                <a:lnTo>
                  <a:pt x="8411" y="615929"/>
                </a:lnTo>
                <a:lnTo>
                  <a:pt x="18649" y="660874"/>
                </a:lnTo>
                <a:lnTo>
                  <a:pt x="32662" y="704255"/>
                </a:lnTo>
                <a:lnTo>
                  <a:pt x="50267" y="745887"/>
                </a:lnTo>
                <a:lnTo>
                  <a:pt x="71279" y="785587"/>
                </a:lnTo>
                <a:lnTo>
                  <a:pt x="95514" y="823170"/>
                </a:lnTo>
                <a:lnTo>
                  <a:pt x="122787" y="858451"/>
                </a:lnTo>
                <a:lnTo>
                  <a:pt x="152914" y="891247"/>
                </a:lnTo>
                <a:lnTo>
                  <a:pt x="185711" y="921374"/>
                </a:lnTo>
                <a:lnTo>
                  <a:pt x="220993" y="948646"/>
                </a:lnTo>
                <a:lnTo>
                  <a:pt x="258577" y="972879"/>
                </a:lnTo>
                <a:lnTo>
                  <a:pt x="298278" y="993890"/>
                </a:lnTo>
                <a:lnTo>
                  <a:pt x="339911" y="1011494"/>
                </a:lnTo>
                <a:lnTo>
                  <a:pt x="383293" y="1025507"/>
                </a:lnTo>
                <a:lnTo>
                  <a:pt x="428238" y="1035744"/>
                </a:lnTo>
                <a:lnTo>
                  <a:pt x="474563" y="1042022"/>
                </a:lnTo>
                <a:lnTo>
                  <a:pt x="522084" y="1044155"/>
                </a:lnTo>
                <a:lnTo>
                  <a:pt x="569604" y="1042022"/>
                </a:lnTo>
                <a:lnTo>
                  <a:pt x="615930" y="1035744"/>
                </a:lnTo>
                <a:lnTo>
                  <a:pt x="660875" y="1025507"/>
                </a:lnTo>
                <a:lnTo>
                  <a:pt x="704257" y="1011494"/>
                </a:lnTo>
                <a:lnTo>
                  <a:pt x="745890" y="993890"/>
                </a:lnTo>
                <a:lnTo>
                  <a:pt x="785590" y="972879"/>
                </a:lnTo>
                <a:lnTo>
                  <a:pt x="823174" y="948646"/>
                </a:lnTo>
                <a:lnTo>
                  <a:pt x="858457" y="921374"/>
                </a:lnTo>
                <a:lnTo>
                  <a:pt x="891254" y="891247"/>
                </a:lnTo>
                <a:lnTo>
                  <a:pt x="921381" y="858451"/>
                </a:lnTo>
                <a:lnTo>
                  <a:pt x="948654" y="823170"/>
                </a:lnTo>
                <a:lnTo>
                  <a:pt x="972889" y="785587"/>
                </a:lnTo>
                <a:lnTo>
                  <a:pt x="993901" y="745887"/>
                </a:lnTo>
                <a:lnTo>
                  <a:pt x="1011505" y="704255"/>
                </a:lnTo>
                <a:lnTo>
                  <a:pt x="1025519" y="660874"/>
                </a:lnTo>
                <a:lnTo>
                  <a:pt x="1035757" y="615929"/>
                </a:lnTo>
                <a:lnTo>
                  <a:pt x="1042035" y="569604"/>
                </a:lnTo>
                <a:lnTo>
                  <a:pt x="1044168" y="522084"/>
                </a:lnTo>
                <a:lnTo>
                  <a:pt x="1042035" y="474563"/>
                </a:lnTo>
                <a:lnTo>
                  <a:pt x="1035757" y="428238"/>
                </a:lnTo>
                <a:lnTo>
                  <a:pt x="1025519" y="383293"/>
                </a:lnTo>
                <a:lnTo>
                  <a:pt x="1011505" y="339911"/>
                </a:lnTo>
                <a:lnTo>
                  <a:pt x="993901" y="298278"/>
                </a:lnTo>
                <a:lnTo>
                  <a:pt x="972889" y="258577"/>
                </a:lnTo>
                <a:lnTo>
                  <a:pt x="948654" y="220993"/>
                </a:lnTo>
                <a:lnTo>
                  <a:pt x="921381" y="185711"/>
                </a:lnTo>
                <a:lnTo>
                  <a:pt x="891254" y="152914"/>
                </a:lnTo>
                <a:lnTo>
                  <a:pt x="858457" y="122787"/>
                </a:lnTo>
                <a:lnTo>
                  <a:pt x="823174" y="95514"/>
                </a:lnTo>
                <a:lnTo>
                  <a:pt x="785590" y="71279"/>
                </a:lnTo>
                <a:lnTo>
                  <a:pt x="745890" y="50267"/>
                </a:lnTo>
                <a:lnTo>
                  <a:pt x="704257" y="32662"/>
                </a:lnTo>
                <a:lnTo>
                  <a:pt x="660875" y="18649"/>
                </a:lnTo>
                <a:lnTo>
                  <a:pt x="615930" y="8411"/>
                </a:lnTo>
                <a:lnTo>
                  <a:pt x="569604" y="2133"/>
                </a:lnTo>
                <a:lnTo>
                  <a:pt x="522084" y="0"/>
                </a:lnTo>
                <a:close/>
              </a:path>
            </a:pathLst>
          </a:custGeom>
          <a:solidFill>
            <a:srgbClr val="005CB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4" name="Google Shape;94;p2"/>
          <p:cNvSpPr txBox="1">
            <a:spLocks noGrp="1"/>
          </p:cNvSpPr>
          <p:nvPr>
            <p:ph type="title"/>
          </p:nvPr>
        </p:nvSpPr>
        <p:spPr>
          <a:xfrm>
            <a:off x="941734" y="2275114"/>
            <a:ext cx="3325466" cy="997068"/>
          </a:xfrm>
          <a:prstGeom prst="rect">
            <a:avLst/>
          </a:prstGeom>
          <a:noFill/>
          <a:ln>
            <a:noFill/>
          </a:ln>
        </p:spPr>
        <p:txBody>
          <a:bodyPr spcFirstLastPara="1" wrap="square" lIns="0" tIns="12050" rIns="0" bIns="0" anchor="ctr" anchorCtr="0">
            <a:spAutoFit/>
          </a:bodyPr>
          <a:lstStyle/>
          <a:p>
            <a:pPr marL="12700" marR="5080" lvl="0" indent="0" algn="l" rtl="0">
              <a:lnSpc>
                <a:spcPct val="100000"/>
              </a:lnSpc>
              <a:spcBef>
                <a:spcPts val="0"/>
              </a:spcBef>
              <a:spcAft>
                <a:spcPts val="0"/>
              </a:spcAft>
              <a:buClr>
                <a:srgbClr val="FFFFFF"/>
              </a:buClr>
              <a:buSzPts val="3200"/>
              <a:buFont typeface="Century Gothic"/>
              <a:buNone/>
            </a:pPr>
            <a:r>
              <a:rPr lang="es-ES" sz="3200" b="1">
                <a:solidFill>
                  <a:srgbClr val="FFFFFF"/>
                </a:solidFill>
                <a:latin typeface="Century Gothic"/>
                <a:ea typeface="Century Gothic"/>
                <a:cs typeface="Century Gothic"/>
                <a:sym typeface="Century Gothic"/>
              </a:rPr>
              <a:t>Nombre Proyecto</a:t>
            </a:r>
            <a:endParaRPr sz="3200">
              <a:latin typeface="Century Gothic"/>
              <a:ea typeface="Century Gothic"/>
              <a:cs typeface="Century Gothic"/>
              <a:sym typeface="Century Gothic"/>
            </a:endParaRPr>
          </a:p>
        </p:txBody>
      </p:sp>
      <p:sp>
        <p:nvSpPr>
          <p:cNvPr id="2" name="CuadroTexto 1">
            <a:extLst>
              <a:ext uri="{FF2B5EF4-FFF2-40B4-BE49-F238E27FC236}">
                <a16:creationId xmlns:a16="http://schemas.microsoft.com/office/drawing/2014/main" id="{B949F4AA-0989-82AB-2472-39E043148F53}"/>
              </a:ext>
            </a:extLst>
          </p:cNvPr>
          <p:cNvSpPr txBox="1"/>
          <p:nvPr/>
        </p:nvSpPr>
        <p:spPr>
          <a:xfrm>
            <a:off x="4600133" y="379827"/>
            <a:ext cx="6231989" cy="6186309"/>
          </a:xfrm>
          <a:prstGeom prst="rect">
            <a:avLst/>
          </a:prstGeom>
          <a:noFill/>
        </p:spPr>
        <p:txBody>
          <a:bodyPr wrap="square" rtlCol="0">
            <a:spAutoFit/>
          </a:bodyPr>
          <a:lstStyle/>
          <a:p>
            <a:pPr marL="285750" indent="-285750">
              <a:buFont typeface="Arial" panose="020B0604020202020204" pitchFamily="34" charset="0"/>
              <a:buChar char="•"/>
            </a:pPr>
            <a:r>
              <a:rPr lang="es-MX" sz="1800" b="1" dirty="0">
                <a:solidFill>
                  <a:schemeClr val="tx1"/>
                </a:solidFill>
              </a:rPr>
              <a:t>Nombre: Nancy Paola Serratos Jimenez</a:t>
            </a:r>
          </a:p>
          <a:p>
            <a:pPr marL="285750" indent="-285750">
              <a:buFont typeface="Arial" panose="020B0604020202020204" pitchFamily="34" charset="0"/>
              <a:buChar char="•"/>
            </a:pPr>
            <a:endParaRPr lang="es-MX" sz="1800" b="1" dirty="0">
              <a:solidFill>
                <a:schemeClr val="tx1"/>
              </a:solidFill>
            </a:endParaRPr>
          </a:p>
          <a:p>
            <a:pPr marL="285750" indent="-285750">
              <a:buFont typeface="Arial" panose="020B0604020202020204" pitchFamily="34" charset="0"/>
              <a:buChar char="•"/>
            </a:pPr>
            <a:endParaRPr lang="es-MX" sz="1800" b="1" dirty="0">
              <a:solidFill>
                <a:schemeClr val="tx1"/>
              </a:solidFill>
            </a:endParaRPr>
          </a:p>
          <a:p>
            <a:pPr marL="285750" indent="-285750">
              <a:buFont typeface="Arial" panose="020B0604020202020204" pitchFamily="34" charset="0"/>
              <a:buChar char="•"/>
            </a:pPr>
            <a:r>
              <a:rPr lang="es-MX" sz="1800" b="1" dirty="0">
                <a:solidFill>
                  <a:schemeClr val="tx1"/>
                </a:solidFill>
              </a:rPr>
              <a:t>Correo electrónico: l21140852@queretaro.tecnm.mx</a:t>
            </a:r>
          </a:p>
          <a:p>
            <a:pPr marL="285750" indent="-285750">
              <a:buFont typeface="Arial" panose="020B0604020202020204" pitchFamily="34" charset="0"/>
              <a:buChar char="•"/>
            </a:pPr>
            <a:endParaRPr lang="es-MX" sz="1800" b="1" dirty="0">
              <a:solidFill>
                <a:schemeClr val="tx1"/>
              </a:solidFill>
            </a:endParaRPr>
          </a:p>
          <a:p>
            <a:pPr marL="285750" indent="-285750">
              <a:buFont typeface="Arial" panose="020B0604020202020204" pitchFamily="34" charset="0"/>
              <a:buChar char="•"/>
            </a:pPr>
            <a:endParaRPr lang="es-MX" sz="1800" b="1" dirty="0">
              <a:solidFill>
                <a:schemeClr val="tx1"/>
              </a:solidFill>
            </a:endParaRPr>
          </a:p>
          <a:p>
            <a:pPr marL="285750" indent="-285750">
              <a:buFont typeface="Arial" panose="020B0604020202020204" pitchFamily="34" charset="0"/>
              <a:buChar char="•"/>
            </a:pPr>
            <a:r>
              <a:rPr lang="es-MX" sz="1800" b="1" dirty="0">
                <a:solidFill>
                  <a:schemeClr val="tx1"/>
                </a:solidFill>
              </a:rPr>
              <a:t>Institución: TecNM Campus Querétaro</a:t>
            </a:r>
          </a:p>
          <a:p>
            <a:pPr marL="285750" indent="-285750">
              <a:buFont typeface="Arial" panose="020B0604020202020204" pitchFamily="34" charset="0"/>
              <a:buChar char="•"/>
            </a:pPr>
            <a:endParaRPr lang="es-MX" sz="1800" b="1" dirty="0">
              <a:solidFill>
                <a:schemeClr val="tx1"/>
              </a:solidFill>
            </a:endParaRPr>
          </a:p>
          <a:p>
            <a:pPr marL="285750" indent="-285750">
              <a:buFont typeface="Arial" panose="020B0604020202020204" pitchFamily="34" charset="0"/>
              <a:buChar char="•"/>
            </a:pPr>
            <a:endParaRPr lang="es-MX" sz="1800" b="1" dirty="0">
              <a:solidFill>
                <a:schemeClr val="tx1"/>
              </a:solidFill>
            </a:endParaRPr>
          </a:p>
          <a:p>
            <a:pPr marL="285750" indent="-285750">
              <a:buFont typeface="Arial" panose="020B0604020202020204" pitchFamily="34" charset="0"/>
              <a:buChar char="•"/>
            </a:pPr>
            <a:r>
              <a:rPr lang="es-MX" sz="1800" b="1" dirty="0">
                <a:solidFill>
                  <a:schemeClr val="tx1"/>
                </a:solidFill>
              </a:rPr>
              <a:t>Profesor: Luis Alberto Angeles Hurtado</a:t>
            </a:r>
          </a:p>
          <a:p>
            <a:pPr marL="285750" indent="-285750">
              <a:buFont typeface="Arial" panose="020B0604020202020204" pitchFamily="34" charset="0"/>
              <a:buChar char="•"/>
            </a:pPr>
            <a:endParaRPr lang="es-MX" sz="1800" b="1" dirty="0">
              <a:solidFill>
                <a:schemeClr val="tx1"/>
              </a:solidFill>
            </a:endParaRPr>
          </a:p>
          <a:p>
            <a:pPr marL="285750" indent="-285750">
              <a:buFont typeface="Arial" panose="020B0604020202020204" pitchFamily="34" charset="0"/>
              <a:buChar char="•"/>
            </a:pPr>
            <a:endParaRPr lang="es-MX" sz="1800" b="1" dirty="0">
              <a:solidFill>
                <a:schemeClr val="tx1"/>
              </a:solidFill>
            </a:endParaRPr>
          </a:p>
          <a:p>
            <a:pPr marL="285750" indent="-285750">
              <a:buFont typeface="Arial" panose="020B0604020202020204" pitchFamily="34" charset="0"/>
              <a:buChar char="•"/>
            </a:pPr>
            <a:r>
              <a:rPr lang="es-MX" sz="1800" b="1" dirty="0">
                <a:solidFill>
                  <a:schemeClr val="tx1"/>
                </a:solidFill>
              </a:rPr>
              <a:t>Tipo de proyecto aplicado (real) o teórico: real</a:t>
            </a:r>
          </a:p>
          <a:p>
            <a:pPr marL="285750" indent="-285750">
              <a:buFont typeface="Arial" panose="020B0604020202020204" pitchFamily="34" charset="0"/>
              <a:buChar char="•"/>
            </a:pPr>
            <a:endParaRPr lang="es-MX" sz="1800" b="1" dirty="0">
              <a:solidFill>
                <a:schemeClr val="tx1"/>
              </a:solidFill>
            </a:endParaRPr>
          </a:p>
          <a:p>
            <a:pPr marL="285750" indent="-285750">
              <a:buFont typeface="Arial" panose="020B0604020202020204" pitchFamily="34" charset="0"/>
              <a:buChar char="•"/>
            </a:pPr>
            <a:endParaRPr lang="es-MX" sz="1800" b="1" dirty="0">
              <a:solidFill>
                <a:schemeClr val="tx1"/>
              </a:solidFill>
            </a:endParaRPr>
          </a:p>
          <a:p>
            <a:pPr marL="285750" indent="-285750">
              <a:buFont typeface="Arial" panose="020B0604020202020204" pitchFamily="34" charset="0"/>
              <a:buChar char="•"/>
            </a:pPr>
            <a:r>
              <a:rPr lang="es-MX" sz="1800" b="1" dirty="0">
                <a:solidFill>
                  <a:schemeClr val="tx1"/>
                </a:solidFill>
              </a:rPr>
              <a:t>Ahorros anualizados en USD: 925.89</a:t>
            </a:r>
            <a:r>
              <a:rPr lang="es-MX" b="1" dirty="0"/>
              <a:t> </a:t>
            </a:r>
            <a:r>
              <a:rPr lang="es-MX" sz="1800" b="1" dirty="0">
                <a:solidFill>
                  <a:schemeClr val="tx1"/>
                </a:solidFill>
              </a:rPr>
              <a:t>USD</a:t>
            </a:r>
          </a:p>
          <a:p>
            <a:pPr marL="285750" indent="-285750">
              <a:buFont typeface="Arial" panose="020B0604020202020204" pitchFamily="34" charset="0"/>
              <a:buChar char="•"/>
            </a:pPr>
            <a:endParaRPr lang="es-MX" sz="1800" b="1" dirty="0">
              <a:solidFill>
                <a:schemeClr val="tx1"/>
              </a:solidFill>
            </a:endParaRPr>
          </a:p>
          <a:p>
            <a:pPr marL="285750" indent="-285750">
              <a:buFont typeface="Arial" panose="020B0604020202020204" pitchFamily="34" charset="0"/>
              <a:buChar char="•"/>
            </a:pPr>
            <a:endParaRPr lang="es-MX" sz="1800" b="1" dirty="0">
              <a:solidFill>
                <a:schemeClr val="tx1"/>
              </a:solidFill>
            </a:endParaRPr>
          </a:p>
          <a:p>
            <a:pPr marL="285750" indent="-285750">
              <a:buFont typeface="Arial" panose="020B0604020202020204" pitchFamily="34" charset="0"/>
              <a:buChar char="•"/>
            </a:pPr>
            <a:r>
              <a:rPr lang="es-MX" sz="1800" b="1" dirty="0">
                <a:solidFill>
                  <a:schemeClr val="tx1"/>
                </a:solidFill>
              </a:rPr>
              <a:t>Ciudad: Querétaro, Querétaro</a:t>
            </a:r>
          </a:p>
          <a:p>
            <a:pPr marL="285750" indent="-285750">
              <a:buFont typeface="Arial" panose="020B0604020202020204" pitchFamily="34" charset="0"/>
              <a:buChar char="•"/>
            </a:pPr>
            <a:endParaRPr lang="es-MX" sz="1800" b="1" dirty="0">
              <a:solidFill>
                <a:schemeClr val="tx1"/>
              </a:solidFill>
            </a:endParaRPr>
          </a:p>
          <a:p>
            <a:pPr marL="285750" indent="-285750">
              <a:buFont typeface="Arial" panose="020B0604020202020204" pitchFamily="34" charset="0"/>
              <a:buChar char="•"/>
            </a:pPr>
            <a:endParaRPr lang="es-MX" sz="1800" b="1" dirty="0">
              <a:solidFill>
                <a:schemeClr val="tx1"/>
              </a:solidFill>
            </a:endParaRPr>
          </a:p>
          <a:p>
            <a:pPr marL="285750" indent="-285750">
              <a:buFont typeface="Arial" panose="020B0604020202020204" pitchFamily="34" charset="0"/>
              <a:buChar char="•"/>
            </a:pPr>
            <a:r>
              <a:rPr lang="es-MX" sz="1800" b="1" dirty="0">
                <a:solidFill>
                  <a:schemeClr val="tx1"/>
                </a:solidFill>
              </a:rPr>
              <a:t>Fecha: 06/12/2024</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12"/>
          <p:cNvSpPr/>
          <p:nvPr/>
        </p:nvSpPr>
        <p:spPr>
          <a:xfrm>
            <a:off x="0" y="0"/>
            <a:ext cx="3592286" cy="6858000"/>
          </a:xfrm>
          <a:prstGeom prst="rect">
            <a:avLst/>
          </a:prstGeom>
          <a:solidFill>
            <a:srgbClr val="00602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0" name="Google Shape;530;p12"/>
          <p:cNvSpPr/>
          <p:nvPr/>
        </p:nvSpPr>
        <p:spPr>
          <a:xfrm>
            <a:off x="578392" y="2057652"/>
            <a:ext cx="1044575" cy="1044575"/>
          </a:xfrm>
          <a:custGeom>
            <a:avLst/>
            <a:gdLst/>
            <a:ahLst/>
            <a:cxnLst/>
            <a:rect l="l" t="t" r="r" b="b"/>
            <a:pathLst>
              <a:path w="1044575" h="1044575" extrusionOk="0">
                <a:moveTo>
                  <a:pt x="522084" y="0"/>
                </a:moveTo>
                <a:lnTo>
                  <a:pt x="474563" y="2133"/>
                </a:lnTo>
                <a:lnTo>
                  <a:pt x="428238" y="8411"/>
                </a:lnTo>
                <a:lnTo>
                  <a:pt x="383293" y="18649"/>
                </a:lnTo>
                <a:lnTo>
                  <a:pt x="339911" y="32662"/>
                </a:lnTo>
                <a:lnTo>
                  <a:pt x="298278" y="50267"/>
                </a:lnTo>
                <a:lnTo>
                  <a:pt x="258577" y="71279"/>
                </a:lnTo>
                <a:lnTo>
                  <a:pt x="220993" y="95514"/>
                </a:lnTo>
                <a:lnTo>
                  <a:pt x="185711" y="122787"/>
                </a:lnTo>
                <a:lnTo>
                  <a:pt x="152914" y="152914"/>
                </a:lnTo>
                <a:lnTo>
                  <a:pt x="122787" y="185711"/>
                </a:lnTo>
                <a:lnTo>
                  <a:pt x="95514" y="220993"/>
                </a:lnTo>
                <a:lnTo>
                  <a:pt x="71279" y="258577"/>
                </a:lnTo>
                <a:lnTo>
                  <a:pt x="50267" y="298278"/>
                </a:lnTo>
                <a:lnTo>
                  <a:pt x="32662" y="339911"/>
                </a:lnTo>
                <a:lnTo>
                  <a:pt x="18649" y="383293"/>
                </a:lnTo>
                <a:lnTo>
                  <a:pt x="8411" y="428238"/>
                </a:lnTo>
                <a:lnTo>
                  <a:pt x="2133" y="474563"/>
                </a:lnTo>
                <a:lnTo>
                  <a:pt x="0" y="522084"/>
                </a:lnTo>
                <a:lnTo>
                  <a:pt x="2133" y="569604"/>
                </a:lnTo>
                <a:lnTo>
                  <a:pt x="8411" y="615929"/>
                </a:lnTo>
                <a:lnTo>
                  <a:pt x="18649" y="660874"/>
                </a:lnTo>
                <a:lnTo>
                  <a:pt x="32662" y="704255"/>
                </a:lnTo>
                <a:lnTo>
                  <a:pt x="50267" y="745887"/>
                </a:lnTo>
                <a:lnTo>
                  <a:pt x="71279" y="785587"/>
                </a:lnTo>
                <a:lnTo>
                  <a:pt x="95514" y="823170"/>
                </a:lnTo>
                <a:lnTo>
                  <a:pt x="122787" y="858451"/>
                </a:lnTo>
                <a:lnTo>
                  <a:pt x="152914" y="891247"/>
                </a:lnTo>
                <a:lnTo>
                  <a:pt x="185711" y="921374"/>
                </a:lnTo>
                <a:lnTo>
                  <a:pt x="220993" y="948646"/>
                </a:lnTo>
                <a:lnTo>
                  <a:pt x="258577" y="972879"/>
                </a:lnTo>
                <a:lnTo>
                  <a:pt x="298278" y="993890"/>
                </a:lnTo>
                <a:lnTo>
                  <a:pt x="339911" y="1011494"/>
                </a:lnTo>
                <a:lnTo>
                  <a:pt x="383293" y="1025507"/>
                </a:lnTo>
                <a:lnTo>
                  <a:pt x="428238" y="1035744"/>
                </a:lnTo>
                <a:lnTo>
                  <a:pt x="474563" y="1042022"/>
                </a:lnTo>
                <a:lnTo>
                  <a:pt x="522084" y="1044155"/>
                </a:lnTo>
                <a:lnTo>
                  <a:pt x="569604" y="1042022"/>
                </a:lnTo>
                <a:lnTo>
                  <a:pt x="615930" y="1035744"/>
                </a:lnTo>
                <a:lnTo>
                  <a:pt x="660875" y="1025507"/>
                </a:lnTo>
                <a:lnTo>
                  <a:pt x="704257" y="1011494"/>
                </a:lnTo>
                <a:lnTo>
                  <a:pt x="745890" y="993890"/>
                </a:lnTo>
                <a:lnTo>
                  <a:pt x="785590" y="972879"/>
                </a:lnTo>
                <a:lnTo>
                  <a:pt x="823174" y="948646"/>
                </a:lnTo>
                <a:lnTo>
                  <a:pt x="858457" y="921374"/>
                </a:lnTo>
                <a:lnTo>
                  <a:pt x="891254" y="891247"/>
                </a:lnTo>
                <a:lnTo>
                  <a:pt x="921381" y="858451"/>
                </a:lnTo>
                <a:lnTo>
                  <a:pt x="948654" y="823170"/>
                </a:lnTo>
                <a:lnTo>
                  <a:pt x="972889" y="785587"/>
                </a:lnTo>
                <a:lnTo>
                  <a:pt x="993901" y="745887"/>
                </a:lnTo>
                <a:lnTo>
                  <a:pt x="1011505" y="704255"/>
                </a:lnTo>
                <a:lnTo>
                  <a:pt x="1025519" y="660874"/>
                </a:lnTo>
                <a:lnTo>
                  <a:pt x="1035757" y="615929"/>
                </a:lnTo>
                <a:lnTo>
                  <a:pt x="1042035" y="569604"/>
                </a:lnTo>
                <a:lnTo>
                  <a:pt x="1044168" y="522084"/>
                </a:lnTo>
                <a:lnTo>
                  <a:pt x="1042035" y="474563"/>
                </a:lnTo>
                <a:lnTo>
                  <a:pt x="1035757" y="428238"/>
                </a:lnTo>
                <a:lnTo>
                  <a:pt x="1025519" y="383293"/>
                </a:lnTo>
                <a:lnTo>
                  <a:pt x="1011505" y="339911"/>
                </a:lnTo>
                <a:lnTo>
                  <a:pt x="993901" y="298278"/>
                </a:lnTo>
                <a:lnTo>
                  <a:pt x="972889" y="258577"/>
                </a:lnTo>
                <a:lnTo>
                  <a:pt x="948654" y="220993"/>
                </a:lnTo>
                <a:lnTo>
                  <a:pt x="921381" y="185711"/>
                </a:lnTo>
                <a:lnTo>
                  <a:pt x="891254" y="152914"/>
                </a:lnTo>
                <a:lnTo>
                  <a:pt x="858457" y="122787"/>
                </a:lnTo>
                <a:lnTo>
                  <a:pt x="823174" y="95514"/>
                </a:lnTo>
                <a:lnTo>
                  <a:pt x="785590" y="71279"/>
                </a:lnTo>
                <a:lnTo>
                  <a:pt x="745890" y="50267"/>
                </a:lnTo>
                <a:lnTo>
                  <a:pt x="704257" y="32662"/>
                </a:lnTo>
                <a:lnTo>
                  <a:pt x="660875" y="18649"/>
                </a:lnTo>
                <a:lnTo>
                  <a:pt x="615930" y="8411"/>
                </a:lnTo>
                <a:lnTo>
                  <a:pt x="569604" y="2133"/>
                </a:lnTo>
                <a:lnTo>
                  <a:pt x="522084" y="0"/>
                </a:lnTo>
                <a:close/>
              </a:path>
            </a:pathLst>
          </a:custGeom>
          <a:solidFill>
            <a:srgbClr val="005CB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31" name="Google Shape;531;p12"/>
          <p:cNvSpPr txBox="1">
            <a:spLocks noGrp="1"/>
          </p:cNvSpPr>
          <p:nvPr>
            <p:ph type="title"/>
          </p:nvPr>
        </p:nvSpPr>
        <p:spPr>
          <a:xfrm>
            <a:off x="941734" y="2275114"/>
            <a:ext cx="3325466" cy="997068"/>
          </a:xfrm>
          <a:prstGeom prst="rect">
            <a:avLst/>
          </a:prstGeom>
          <a:noFill/>
          <a:ln>
            <a:noFill/>
          </a:ln>
        </p:spPr>
        <p:txBody>
          <a:bodyPr spcFirstLastPara="1" wrap="square" lIns="0" tIns="12050" rIns="0" bIns="0" anchor="ctr" anchorCtr="0">
            <a:spAutoFit/>
          </a:bodyPr>
          <a:lstStyle/>
          <a:p>
            <a:pPr marL="12700" marR="5080" lvl="0" indent="0" algn="l" rtl="0">
              <a:lnSpc>
                <a:spcPct val="100000"/>
              </a:lnSpc>
              <a:spcBef>
                <a:spcPts val="0"/>
              </a:spcBef>
              <a:spcAft>
                <a:spcPts val="0"/>
              </a:spcAft>
              <a:buClr>
                <a:srgbClr val="FFFFFF"/>
              </a:buClr>
              <a:buSzPts val="3200"/>
              <a:buFont typeface="Century Gothic"/>
              <a:buNone/>
            </a:pPr>
            <a:r>
              <a:rPr lang="es-ES" sz="3200" b="1">
                <a:solidFill>
                  <a:srgbClr val="FFFFFF"/>
                </a:solidFill>
                <a:latin typeface="Century Gothic"/>
                <a:ea typeface="Century Gothic"/>
                <a:cs typeface="Century Gothic"/>
                <a:sym typeface="Century Gothic"/>
              </a:rPr>
              <a:t>Lecciones</a:t>
            </a:r>
            <a:br>
              <a:rPr lang="es-ES" sz="3200" b="1">
                <a:solidFill>
                  <a:srgbClr val="FFFFFF"/>
                </a:solidFill>
                <a:latin typeface="Century Gothic"/>
                <a:ea typeface="Century Gothic"/>
                <a:cs typeface="Century Gothic"/>
                <a:sym typeface="Century Gothic"/>
              </a:rPr>
            </a:br>
            <a:r>
              <a:rPr lang="es-ES" sz="3200" b="1">
                <a:solidFill>
                  <a:srgbClr val="FFFFFF"/>
                </a:solidFill>
                <a:latin typeface="Century Gothic"/>
                <a:ea typeface="Century Gothic"/>
                <a:cs typeface="Century Gothic"/>
                <a:sym typeface="Century Gothic"/>
              </a:rPr>
              <a:t>Aprendidas</a:t>
            </a:r>
            <a:endParaRPr sz="3200">
              <a:latin typeface="Century Gothic"/>
              <a:ea typeface="Century Gothic"/>
              <a:cs typeface="Century Gothic"/>
              <a:sym typeface="Century Gothic"/>
            </a:endParaRPr>
          </a:p>
        </p:txBody>
      </p:sp>
      <p:sp>
        <p:nvSpPr>
          <p:cNvPr id="532" name="Google Shape;532;p12"/>
          <p:cNvSpPr txBox="1"/>
          <p:nvPr/>
        </p:nvSpPr>
        <p:spPr>
          <a:xfrm>
            <a:off x="3592286" y="655423"/>
            <a:ext cx="8266126" cy="4893607"/>
          </a:xfrm>
          <a:prstGeom prst="rect">
            <a:avLst/>
          </a:prstGeom>
          <a:noFill/>
          <a:ln>
            <a:noFill/>
          </a:ln>
        </p:spPr>
        <p:txBody>
          <a:bodyPr spcFirstLastPara="1" wrap="square" lIns="91425" tIns="45700" rIns="91425" bIns="45700" anchor="t" anchorCtr="0">
            <a:spAutoFit/>
          </a:bodyPr>
          <a:lstStyle/>
          <a:p>
            <a:pPr marL="914400" marR="0" lvl="1" indent="-457200" algn="just" rtl="0">
              <a:lnSpc>
                <a:spcPct val="100000"/>
              </a:lnSpc>
              <a:spcBef>
                <a:spcPts val="0"/>
              </a:spcBef>
              <a:spcAft>
                <a:spcPts val="0"/>
              </a:spcAft>
              <a:buClr>
                <a:srgbClr val="595959"/>
              </a:buClr>
              <a:buSzPts val="2400"/>
              <a:buFont typeface="Arial"/>
              <a:buChar char="•"/>
            </a:pPr>
            <a:r>
              <a:rPr lang="es-MX" sz="2400" b="0" i="0" u="none" strike="noStrike" cap="none" dirty="0">
                <a:solidFill>
                  <a:srgbClr val="595959"/>
                </a:solidFill>
                <a:latin typeface="Calibri"/>
                <a:ea typeface="Calibri"/>
                <a:cs typeface="Calibri"/>
                <a:sym typeface="Calibri"/>
              </a:rPr>
              <a:t>Aprendizajes y reflexiones del proyecto:</a:t>
            </a:r>
          </a:p>
          <a:p>
            <a:pPr marL="914400" marR="0" lvl="1" indent="-457200" algn="just" rtl="0">
              <a:lnSpc>
                <a:spcPct val="100000"/>
              </a:lnSpc>
              <a:spcBef>
                <a:spcPts val="0"/>
              </a:spcBef>
              <a:spcAft>
                <a:spcPts val="0"/>
              </a:spcAft>
              <a:buClr>
                <a:srgbClr val="595959"/>
              </a:buClr>
              <a:buSzPts val="2400"/>
              <a:buFont typeface="Arial"/>
              <a:buChar char="•"/>
            </a:pPr>
            <a:r>
              <a:rPr lang="es-MX" sz="2400" dirty="0">
                <a:solidFill>
                  <a:srgbClr val="595959"/>
                </a:solidFill>
                <a:latin typeface="Calibri"/>
                <a:ea typeface="Calibri"/>
                <a:cs typeface="Calibri"/>
                <a:sym typeface="Calibri"/>
              </a:rPr>
              <a:t>La implementación en un problema real me ayudo a comprender mas allá de la teoría como es que se hace uso distintas herramientas para la solución de problemas.</a:t>
            </a:r>
          </a:p>
          <a:p>
            <a:pPr marL="914400" marR="0" lvl="1" indent="-457200" algn="just" rtl="0">
              <a:lnSpc>
                <a:spcPct val="100000"/>
              </a:lnSpc>
              <a:spcBef>
                <a:spcPts val="0"/>
              </a:spcBef>
              <a:spcAft>
                <a:spcPts val="0"/>
              </a:spcAft>
              <a:buClr>
                <a:srgbClr val="595959"/>
              </a:buClr>
              <a:buSzPts val="2400"/>
              <a:buFont typeface="Arial"/>
              <a:buChar char="•"/>
            </a:pPr>
            <a:r>
              <a:rPr lang="es-MX" sz="2400" b="0" i="0" u="none" strike="noStrike" cap="none" dirty="0">
                <a:solidFill>
                  <a:srgbClr val="595959"/>
                </a:solidFill>
                <a:latin typeface="Calibri"/>
                <a:ea typeface="Calibri"/>
                <a:cs typeface="Calibri"/>
                <a:sym typeface="Calibri"/>
              </a:rPr>
              <a:t>Tengo poca experiencia en la realización de problemas de este tipo, pero ahora se me facilitara mas la aplicación de herramientas y la comprensión de su aplicación en distintos proyectos y problemas.</a:t>
            </a:r>
          </a:p>
          <a:p>
            <a:pPr marL="914400" marR="0" lvl="1" indent="-457200" algn="just" rtl="0">
              <a:lnSpc>
                <a:spcPct val="100000"/>
              </a:lnSpc>
              <a:spcBef>
                <a:spcPts val="0"/>
              </a:spcBef>
              <a:spcAft>
                <a:spcPts val="0"/>
              </a:spcAft>
              <a:buClr>
                <a:srgbClr val="595959"/>
              </a:buClr>
              <a:buSzPts val="2400"/>
              <a:buFont typeface="Arial"/>
              <a:buChar char="•"/>
            </a:pPr>
            <a:r>
              <a:rPr lang="es-MX" sz="2400" dirty="0">
                <a:solidFill>
                  <a:srgbClr val="595959"/>
                </a:solidFill>
                <a:latin typeface="Calibri"/>
                <a:ea typeface="Calibri"/>
                <a:cs typeface="Calibri"/>
                <a:sym typeface="Calibri"/>
              </a:rPr>
              <a:t>Esta clase me ayudo a reforzar conocimientos importantes que no se vieron a detalle en materias pasadas  y que forman parte de herramientas y conocimientos indispensables para un ingeniero industrial.</a:t>
            </a:r>
            <a:endParaRPr lang="es-MX" sz="2400" b="0" i="0" u="none" strike="noStrike" cap="none" dirty="0">
              <a:solidFill>
                <a:srgbClr val="595959"/>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Google Shape;538;p13"/>
          <p:cNvSpPr/>
          <p:nvPr/>
        </p:nvSpPr>
        <p:spPr>
          <a:xfrm>
            <a:off x="0" y="0"/>
            <a:ext cx="12192000" cy="6858000"/>
          </a:xfrm>
          <a:prstGeom prst="rect">
            <a:avLst/>
          </a:prstGeom>
          <a:solidFill>
            <a:srgbClr val="00602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9" name="Google Shape;539;p13"/>
          <p:cNvSpPr txBox="1">
            <a:spLocks noGrp="1"/>
          </p:cNvSpPr>
          <p:nvPr>
            <p:ph type="title"/>
          </p:nvPr>
        </p:nvSpPr>
        <p:spPr>
          <a:xfrm>
            <a:off x="1098927" y="1820055"/>
            <a:ext cx="9994145" cy="615553"/>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chemeClr val="lt1"/>
              </a:buClr>
              <a:buSzPct val="111111"/>
              <a:buFont typeface="Calibri"/>
              <a:buNone/>
            </a:pPr>
            <a:r>
              <a:rPr lang="es-ES" sz="3600" b="1" i="1" dirty="0">
                <a:solidFill>
                  <a:schemeClr val="lt1"/>
                </a:solidFill>
              </a:rPr>
              <a:t>Foto de Equipo Implementador</a:t>
            </a:r>
            <a:br>
              <a:rPr lang="es-ES" sz="3600" i="1" dirty="0">
                <a:solidFill>
                  <a:schemeClr val="lt1"/>
                </a:solidFill>
              </a:rPr>
            </a:br>
            <a:endParaRPr dirty="0"/>
          </a:p>
        </p:txBody>
      </p:sp>
      <p:sp>
        <p:nvSpPr>
          <p:cNvPr id="540" name="Google Shape;540;p13" descr="Ver las imágenes de origen"/>
          <p:cNvSpPr/>
          <p:nvPr/>
        </p:nvSpPr>
        <p:spPr>
          <a:xfrm>
            <a:off x="5943600" y="3276600"/>
            <a:ext cx="30480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2" name="Imagen 1">
            <a:extLst>
              <a:ext uri="{FF2B5EF4-FFF2-40B4-BE49-F238E27FC236}">
                <a16:creationId xmlns:a16="http://schemas.microsoft.com/office/drawing/2014/main" id="{5EE0E483-E1D7-4143-AB17-54A4FE5293F1}"/>
              </a:ext>
            </a:extLst>
          </p:cNvPr>
          <p:cNvPicPr>
            <a:picLocks noChangeAspect="1"/>
          </p:cNvPicPr>
          <p:nvPr/>
        </p:nvPicPr>
        <p:blipFill>
          <a:blip r:embed="rId3"/>
          <a:stretch>
            <a:fillRect/>
          </a:stretch>
        </p:blipFill>
        <p:spPr>
          <a:xfrm>
            <a:off x="5037389" y="2211197"/>
            <a:ext cx="2117220" cy="442239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8D0F8F1-8FEC-421A-BBAB-32DB3CA0EFB4}"/>
              </a:ext>
            </a:extLst>
          </p:cNvPr>
          <p:cNvSpPr>
            <a:spLocks noGrp="1"/>
          </p:cNvSpPr>
          <p:nvPr>
            <p:ph type="title"/>
          </p:nvPr>
        </p:nvSpPr>
        <p:spPr>
          <a:xfrm>
            <a:off x="1000682" y="538208"/>
            <a:ext cx="10014321" cy="516869"/>
          </a:xfrm>
        </p:spPr>
        <p:txBody>
          <a:bodyPr>
            <a:normAutofit fontScale="90000"/>
          </a:bodyPr>
          <a:lstStyle/>
          <a:p>
            <a:r>
              <a:rPr lang="es-MX" dirty="0"/>
              <a:t>Lista de herramientas mínimas de entrega</a:t>
            </a:r>
          </a:p>
        </p:txBody>
      </p:sp>
      <p:pic>
        <p:nvPicPr>
          <p:cNvPr id="5" name="Marcador de contenido 4">
            <a:extLst>
              <a:ext uri="{FF2B5EF4-FFF2-40B4-BE49-F238E27FC236}">
                <a16:creationId xmlns:a16="http://schemas.microsoft.com/office/drawing/2014/main" id="{E3766837-81E3-4240-AF88-B6661461AAFB}"/>
              </a:ext>
            </a:extLst>
          </p:cNvPr>
          <p:cNvPicPr>
            <a:picLocks noGrp="1" noChangeAspect="1"/>
          </p:cNvPicPr>
          <p:nvPr>
            <p:ph idx="1"/>
          </p:nvPr>
        </p:nvPicPr>
        <p:blipFill>
          <a:blip r:embed="rId2"/>
          <a:stretch>
            <a:fillRect/>
          </a:stretch>
        </p:blipFill>
        <p:spPr>
          <a:xfrm>
            <a:off x="3548125" y="-204006"/>
            <a:ext cx="5095750" cy="6872092"/>
          </a:xfrm>
          <a:prstGeom prst="rect">
            <a:avLst/>
          </a:prstGeom>
        </p:spPr>
      </p:pic>
    </p:spTree>
    <p:extLst>
      <p:ext uri="{BB962C8B-B14F-4D97-AF65-F5344CB8AC3E}">
        <p14:creationId xmlns:p14="http://schemas.microsoft.com/office/powerpoint/2010/main" val="35799489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34" name="Google Shape;134;p3"/>
          <p:cNvSpPr/>
          <p:nvPr/>
        </p:nvSpPr>
        <p:spPr>
          <a:xfrm>
            <a:off x="552723" y="228600"/>
            <a:ext cx="787400" cy="787400"/>
          </a:xfrm>
          <a:custGeom>
            <a:avLst/>
            <a:gdLst/>
            <a:ahLst/>
            <a:cxnLst/>
            <a:rect l="l" t="t" r="r" b="b"/>
            <a:pathLst>
              <a:path w="787400" h="787400" extrusionOk="0">
                <a:moveTo>
                  <a:pt x="393700" y="0"/>
                </a:moveTo>
                <a:lnTo>
                  <a:pt x="344317" y="3067"/>
                </a:lnTo>
                <a:lnTo>
                  <a:pt x="296764" y="12023"/>
                </a:lnTo>
                <a:lnTo>
                  <a:pt x="251410" y="26500"/>
                </a:lnTo>
                <a:lnTo>
                  <a:pt x="208624" y="46127"/>
                </a:lnTo>
                <a:lnTo>
                  <a:pt x="168775" y="70537"/>
                </a:lnTo>
                <a:lnTo>
                  <a:pt x="132232" y="99360"/>
                </a:lnTo>
                <a:lnTo>
                  <a:pt x="99364" y="132227"/>
                </a:lnTo>
                <a:lnTo>
                  <a:pt x="70540" y="168769"/>
                </a:lnTo>
                <a:lnTo>
                  <a:pt x="46130" y="208618"/>
                </a:lnTo>
                <a:lnTo>
                  <a:pt x="26501" y="251405"/>
                </a:lnTo>
                <a:lnTo>
                  <a:pt x="12024" y="296760"/>
                </a:lnTo>
                <a:lnTo>
                  <a:pt x="3067" y="344314"/>
                </a:lnTo>
                <a:lnTo>
                  <a:pt x="0" y="393700"/>
                </a:lnTo>
                <a:lnTo>
                  <a:pt x="3067" y="443085"/>
                </a:lnTo>
                <a:lnTo>
                  <a:pt x="12024" y="490639"/>
                </a:lnTo>
                <a:lnTo>
                  <a:pt x="26501" y="535994"/>
                </a:lnTo>
                <a:lnTo>
                  <a:pt x="46130" y="578781"/>
                </a:lnTo>
                <a:lnTo>
                  <a:pt x="70540" y="618630"/>
                </a:lnTo>
                <a:lnTo>
                  <a:pt x="99364" y="655172"/>
                </a:lnTo>
                <a:lnTo>
                  <a:pt x="132232" y="688039"/>
                </a:lnTo>
                <a:lnTo>
                  <a:pt x="168775" y="716862"/>
                </a:lnTo>
                <a:lnTo>
                  <a:pt x="208624" y="741272"/>
                </a:lnTo>
                <a:lnTo>
                  <a:pt x="251410" y="760899"/>
                </a:lnTo>
                <a:lnTo>
                  <a:pt x="296764" y="775376"/>
                </a:lnTo>
                <a:lnTo>
                  <a:pt x="344317" y="784332"/>
                </a:lnTo>
                <a:lnTo>
                  <a:pt x="393700" y="787400"/>
                </a:lnTo>
                <a:lnTo>
                  <a:pt x="443085" y="784332"/>
                </a:lnTo>
                <a:lnTo>
                  <a:pt x="490639" y="775376"/>
                </a:lnTo>
                <a:lnTo>
                  <a:pt x="535994" y="760899"/>
                </a:lnTo>
                <a:lnTo>
                  <a:pt x="578781" y="741272"/>
                </a:lnTo>
                <a:lnTo>
                  <a:pt x="618630" y="716862"/>
                </a:lnTo>
                <a:lnTo>
                  <a:pt x="655172" y="688039"/>
                </a:lnTo>
                <a:lnTo>
                  <a:pt x="688039" y="655172"/>
                </a:lnTo>
                <a:lnTo>
                  <a:pt x="716862" y="618630"/>
                </a:lnTo>
                <a:lnTo>
                  <a:pt x="741272" y="578781"/>
                </a:lnTo>
                <a:lnTo>
                  <a:pt x="760899" y="535994"/>
                </a:lnTo>
                <a:lnTo>
                  <a:pt x="775376" y="490639"/>
                </a:lnTo>
                <a:lnTo>
                  <a:pt x="784332" y="443085"/>
                </a:lnTo>
                <a:lnTo>
                  <a:pt x="787400" y="393700"/>
                </a:lnTo>
                <a:lnTo>
                  <a:pt x="784332" y="344314"/>
                </a:lnTo>
                <a:lnTo>
                  <a:pt x="775376" y="296760"/>
                </a:lnTo>
                <a:lnTo>
                  <a:pt x="760899" y="251405"/>
                </a:lnTo>
                <a:lnTo>
                  <a:pt x="741272" y="208618"/>
                </a:lnTo>
                <a:lnTo>
                  <a:pt x="716862" y="168769"/>
                </a:lnTo>
                <a:lnTo>
                  <a:pt x="688039" y="132227"/>
                </a:lnTo>
                <a:lnTo>
                  <a:pt x="655172" y="99360"/>
                </a:lnTo>
                <a:lnTo>
                  <a:pt x="618630" y="70537"/>
                </a:lnTo>
                <a:lnTo>
                  <a:pt x="578781" y="46127"/>
                </a:lnTo>
                <a:lnTo>
                  <a:pt x="535994" y="26500"/>
                </a:lnTo>
                <a:lnTo>
                  <a:pt x="490639" y="12023"/>
                </a:lnTo>
                <a:lnTo>
                  <a:pt x="443085" y="3067"/>
                </a:lnTo>
                <a:lnTo>
                  <a:pt x="393700" y="0"/>
                </a:lnTo>
                <a:close/>
              </a:path>
            </a:pathLst>
          </a:custGeom>
          <a:solidFill>
            <a:srgbClr val="00602B"/>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5" name="Google Shape;135;p3"/>
          <p:cNvSpPr txBox="1">
            <a:spLocks noGrp="1"/>
          </p:cNvSpPr>
          <p:nvPr>
            <p:ph type="title"/>
          </p:nvPr>
        </p:nvSpPr>
        <p:spPr>
          <a:xfrm>
            <a:off x="1340123" y="401924"/>
            <a:ext cx="10001501" cy="505898"/>
          </a:xfrm>
          <a:prstGeom prst="rect">
            <a:avLst/>
          </a:prstGeom>
          <a:noFill/>
          <a:ln>
            <a:noFill/>
          </a:ln>
        </p:spPr>
        <p:txBody>
          <a:bodyPr spcFirstLastPara="1" wrap="square" lIns="0" tIns="13325" rIns="0" bIns="0" anchor="ctr" anchorCtr="0">
            <a:spAutoFit/>
          </a:bodyPr>
          <a:lstStyle/>
          <a:p>
            <a:pPr marL="12700" lvl="0" indent="0" algn="l" rtl="0">
              <a:lnSpc>
                <a:spcPct val="100000"/>
              </a:lnSpc>
              <a:spcBef>
                <a:spcPts val="0"/>
              </a:spcBef>
              <a:spcAft>
                <a:spcPts val="0"/>
              </a:spcAft>
              <a:buClr>
                <a:srgbClr val="1C355E"/>
              </a:buClr>
              <a:buSzPts val="3200"/>
              <a:buFont typeface="Century Gothic"/>
              <a:buNone/>
            </a:pPr>
            <a:r>
              <a:rPr lang="es-ES" sz="3200" b="1">
                <a:solidFill>
                  <a:srgbClr val="1C355E"/>
                </a:solidFill>
                <a:latin typeface="Century Gothic"/>
                <a:ea typeface="Century Gothic"/>
                <a:cs typeface="Century Gothic"/>
                <a:sym typeface="Century Gothic"/>
              </a:rPr>
              <a:t>A3</a:t>
            </a:r>
            <a:endParaRPr sz="3200">
              <a:latin typeface="Century Gothic"/>
              <a:ea typeface="Century Gothic"/>
              <a:cs typeface="Century Gothic"/>
              <a:sym typeface="Century Gothic"/>
            </a:endParaRPr>
          </a:p>
        </p:txBody>
      </p:sp>
      <p:sp>
        <p:nvSpPr>
          <p:cNvPr id="136" name="Google Shape;136;p3"/>
          <p:cNvSpPr/>
          <p:nvPr/>
        </p:nvSpPr>
        <p:spPr>
          <a:xfrm>
            <a:off x="6869323" y="4092714"/>
            <a:ext cx="3163237"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200"/>
              <a:buFont typeface="Arial"/>
              <a:buNone/>
            </a:pPr>
            <a:r>
              <a:rPr lang="es-ES" sz="3200" b="1" i="0" u="none" strike="noStrike" cap="none">
                <a:solidFill>
                  <a:srgbClr val="FEFEFE"/>
                </a:solidFill>
                <a:latin typeface="Calibri"/>
                <a:ea typeface="Calibri"/>
                <a:cs typeface="Calibri"/>
                <a:sym typeface="Calibri"/>
              </a:rPr>
              <a:t>Plan y Beneficios</a:t>
            </a:r>
            <a:endParaRPr sz="3200" b="1" i="0" u="none" strike="noStrike" cap="none">
              <a:solidFill>
                <a:srgbClr val="FEFEFE"/>
              </a:solidFill>
              <a:latin typeface="Calibri"/>
              <a:ea typeface="Calibri"/>
              <a:cs typeface="Calibri"/>
              <a:sym typeface="Calibri"/>
            </a:endParaRPr>
          </a:p>
        </p:txBody>
      </p:sp>
      <p:sp>
        <p:nvSpPr>
          <p:cNvPr id="137" name="Google Shape;137;p3"/>
          <p:cNvSpPr/>
          <p:nvPr/>
        </p:nvSpPr>
        <p:spPr>
          <a:xfrm>
            <a:off x="6955455" y="2895600"/>
            <a:ext cx="3874522"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200"/>
              <a:buFont typeface="Arial"/>
              <a:buNone/>
            </a:pPr>
            <a:r>
              <a:rPr lang="es-ES" sz="3200" b="1" i="0" u="none" strike="noStrike" cap="none">
                <a:solidFill>
                  <a:srgbClr val="FEFEFE"/>
                </a:solidFill>
                <a:latin typeface="Calibri"/>
                <a:ea typeface="Calibri"/>
                <a:cs typeface="Calibri"/>
                <a:sym typeface="Calibri"/>
              </a:rPr>
              <a:t>Propuesta de Mejora</a:t>
            </a:r>
            <a:endParaRPr sz="3200" b="1" i="0" u="none" strike="noStrike" cap="none">
              <a:solidFill>
                <a:srgbClr val="FEFEFE"/>
              </a:solidFill>
              <a:latin typeface="Calibri"/>
              <a:ea typeface="Calibri"/>
              <a:cs typeface="Calibri"/>
              <a:sym typeface="Calibri"/>
            </a:endParaRPr>
          </a:p>
        </p:txBody>
      </p:sp>
      <p:pic>
        <p:nvPicPr>
          <p:cNvPr id="2" name="Imagen 1">
            <a:extLst>
              <a:ext uri="{FF2B5EF4-FFF2-40B4-BE49-F238E27FC236}">
                <a16:creationId xmlns:a16="http://schemas.microsoft.com/office/drawing/2014/main" id="{C74AD149-5312-49BC-A1D8-B50DD26DED8F}"/>
              </a:ext>
            </a:extLst>
          </p:cNvPr>
          <p:cNvPicPr>
            <a:picLocks noChangeAspect="1"/>
          </p:cNvPicPr>
          <p:nvPr/>
        </p:nvPicPr>
        <p:blipFill>
          <a:blip r:embed="rId3"/>
          <a:stretch>
            <a:fillRect/>
          </a:stretch>
        </p:blipFill>
        <p:spPr>
          <a:xfrm>
            <a:off x="2127523" y="466121"/>
            <a:ext cx="9129262" cy="602850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4" name="Google Shape;144;p4"/>
          <p:cNvSpPr/>
          <p:nvPr/>
        </p:nvSpPr>
        <p:spPr>
          <a:xfrm>
            <a:off x="552723" y="228600"/>
            <a:ext cx="787400" cy="787400"/>
          </a:xfrm>
          <a:custGeom>
            <a:avLst/>
            <a:gdLst/>
            <a:ahLst/>
            <a:cxnLst/>
            <a:rect l="l" t="t" r="r" b="b"/>
            <a:pathLst>
              <a:path w="787400" h="787400" extrusionOk="0">
                <a:moveTo>
                  <a:pt x="393700" y="0"/>
                </a:moveTo>
                <a:lnTo>
                  <a:pt x="344317" y="3067"/>
                </a:lnTo>
                <a:lnTo>
                  <a:pt x="296764" y="12023"/>
                </a:lnTo>
                <a:lnTo>
                  <a:pt x="251410" y="26500"/>
                </a:lnTo>
                <a:lnTo>
                  <a:pt x="208624" y="46127"/>
                </a:lnTo>
                <a:lnTo>
                  <a:pt x="168775" y="70537"/>
                </a:lnTo>
                <a:lnTo>
                  <a:pt x="132232" y="99360"/>
                </a:lnTo>
                <a:lnTo>
                  <a:pt x="99364" y="132227"/>
                </a:lnTo>
                <a:lnTo>
                  <a:pt x="70540" y="168769"/>
                </a:lnTo>
                <a:lnTo>
                  <a:pt x="46130" y="208618"/>
                </a:lnTo>
                <a:lnTo>
                  <a:pt x="26501" y="251405"/>
                </a:lnTo>
                <a:lnTo>
                  <a:pt x="12024" y="296760"/>
                </a:lnTo>
                <a:lnTo>
                  <a:pt x="3067" y="344314"/>
                </a:lnTo>
                <a:lnTo>
                  <a:pt x="0" y="393700"/>
                </a:lnTo>
                <a:lnTo>
                  <a:pt x="3067" y="443085"/>
                </a:lnTo>
                <a:lnTo>
                  <a:pt x="12024" y="490639"/>
                </a:lnTo>
                <a:lnTo>
                  <a:pt x="26501" y="535994"/>
                </a:lnTo>
                <a:lnTo>
                  <a:pt x="46130" y="578781"/>
                </a:lnTo>
                <a:lnTo>
                  <a:pt x="70540" y="618630"/>
                </a:lnTo>
                <a:lnTo>
                  <a:pt x="99364" y="655172"/>
                </a:lnTo>
                <a:lnTo>
                  <a:pt x="132232" y="688039"/>
                </a:lnTo>
                <a:lnTo>
                  <a:pt x="168775" y="716862"/>
                </a:lnTo>
                <a:lnTo>
                  <a:pt x="208624" y="741272"/>
                </a:lnTo>
                <a:lnTo>
                  <a:pt x="251410" y="760899"/>
                </a:lnTo>
                <a:lnTo>
                  <a:pt x="296764" y="775376"/>
                </a:lnTo>
                <a:lnTo>
                  <a:pt x="344317" y="784332"/>
                </a:lnTo>
                <a:lnTo>
                  <a:pt x="393700" y="787400"/>
                </a:lnTo>
                <a:lnTo>
                  <a:pt x="443085" y="784332"/>
                </a:lnTo>
                <a:lnTo>
                  <a:pt x="490639" y="775376"/>
                </a:lnTo>
                <a:lnTo>
                  <a:pt x="535994" y="760899"/>
                </a:lnTo>
                <a:lnTo>
                  <a:pt x="578781" y="741272"/>
                </a:lnTo>
                <a:lnTo>
                  <a:pt x="618630" y="716862"/>
                </a:lnTo>
                <a:lnTo>
                  <a:pt x="655172" y="688039"/>
                </a:lnTo>
                <a:lnTo>
                  <a:pt x="688039" y="655172"/>
                </a:lnTo>
                <a:lnTo>
                  <a:pt x="716862" y="618630"/>
                </a:lnTo>
                <a:lnTo>
                  <a:pt x="741272" y="578781"/>
                </a:lnTo>
                <a:lnTo>
                  <a:pt x="760899" y="535994"/>
                </a:lnTo>
                <a:lnTo>
                  <a:pt x="775376" y="490639"/>
                </a:lnTo>
                <a:lnTo>
                  <a:pt x="784332" y="443085"/>
                </a:lnTo>
                <a:lnTo>
                  <a:pt x="787400" y="393700"/>
                </a:lnTo>
                <a:lnTo>
                  <a:pt x="784332" y="344314"/>
                </a:lnTo>
                <a:lnTo>
                  <a:pt x="775376" y="296760"/>
                </a:lnTo>
                <a:lnTo>
                  <a:pt x="760899" y="251405"/>
                </a:lnTo>
                <a:lnTo>
                  <a:pt x="741272" y="208618"/>
                </a:lnTo>
                <a:lnTo>
                  <a:pt x="716862" y="168769"/>
                </a:lnTo>
                <a:lnTo>
                  <a:pt x="688039" y="132227"/>
                </a:lnTo>
                <a:lnTo>
                  <a:pt x="655172" y="99360"/>
                </a:lnTo>
                <a:lnTo>
                  <a:pt x="618630" y="70537"/>
                </a:lnTo>
                <a:lnTo>
                  <a:pt x="578781" y="46127"/>
                </a:lnTo>
                <a:lnTo>
                  <a:pt x="535994" y="26500"/>
                </a:lnTo>
                <a:lnTo>
                  <a:pt x="490639" y="12023"/>
                </a:lnTo>
                <a:lnTo>
                  <a:pt x="443085" y="3067"/>
                </a:lnTo>
                <a:lnTo>
                  <a:pt x="393700" y="0"/>
                </a:lnTo>
                <a:close/>
              </a:path>
            </a:pathLst>
          </a:custGeom>
          <a:solidFill>
            <a:srgbClr val="00B05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5" name="Google Shape;145;p4"/>
          <p:cNvSpPr txBox="1">
            <a:spLocks noGrp="1"/>
          </p:cNvSpPr>
          <p:nvPr>
            <p:ph type="title"/>
          </p:nvPr>
        </p:nvSpPr>
        <p:spPr>
          <a:xfrm>
            <a:off x="828476" y="358594"/>
            <a:ext cx="8391724" cy="505908"/>
          </a:xfrm>
          <a:prstGeom prst="rect">
            <a:avLst/>
          </a:prstGeom>
          <a:noFill/>
          <a:ln>
            <a:noFill/>
          </a:ln>
        </p:spPr>
        <p:txBody>
          <a:bodyPr spcFirstLastPara="1" wrap="square" lIns="0" tIns="13325" rIns="0" bIns="0" anchor="ctr" anchorCtr="0">
            <a:spAutoFit/>
          </a:bodyPr>
          <a:lstStyle/>
          <a:p>
            <a:pPr marL="12700" lvl="0" indent="0" algn="l" rtl="0">
              <a:lnSpc>
                <a:spcPct val="100000"/>
              </a:lnSpc>
              <a:spcBef>
                <a:spcPts val="0"/>
              </a:spcBef>
              <a:spcAft>
                <a:spcPts val="0"/>
              </a:spcAft>
              <a:buClr>
                <a:srgbClr val="1C355E"/>
              </a:buClr>
              <a:buSzPts val="3200"/>
              <a:buFont typeface="Century Gothic"/>
              <a:buNone/>
            </a:pPr>
            <a:r>
              <a:rPr lang="es-ES" sz="3200" b="1" dirty="0">
                <a:solidFill>
                  <a:srgbClr val="1C355E"/>
                </a:solidFill>
                <a:latin typeface="Century Gothic"/>
                <a:ea typeface="Century Gothic"/>
                <a:cs typeface="Century Gothic"/>
                <a:sym typeface="Century Gothic"/>
              </a:rPr>
              <a:t>Antecedentes</a:t>
            </a:r>
            <a:endParaRPr sz="3200" dirty="0">
              <a:latin typeface="Century Gothic"/>
              <a:ea typeface="Century Gothic"/>
              <a:cs typeface="Century Gothic"/>
              <a:sym typeface="Century Gothic"/>
            </a:endParaRPr>
          </a:p>
        </p:txBody>
      </p:sp>
      <p:sp>
        <p:nvSpPr>
          <p:cNvPr id="146" name="Google Shape;146;p4"/>
          <p:cNvSpPr txBox="1"/>
          <p:nvPr/>
        </p:nvSpPr>
        <p:spPr>
          <a:xfrm>
            <a:off x="463463" y="1608878"/>
            <a:ext cx="6363222" cy="2585283"/>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2400"/>
              <a:buFont typeface="Arial"/>
              <a:buNone/>
            </a:pPr>
            <a:r>
              <a:rPr lang="es-MX" sz="1800" b="0" i="0" u="none" strike="noStrike" cap="none" dirty="0">
                <a:solidFill>
                  <a:srgbClr val="595959"/>
                </a:solidFill>
                <a:latin typeface="Calibri"/>
                <a:ea typeface="Calibri"/>
                <a:cs typeface="Calibri"/>
                <a:sym typeface="Calibri"/>
              </a:rPr>
              <a:t>El 27 de agosto del 2024 existieron problemas por la falta de una buena estandarización en el  uso de herramientas de sistemas de manufactura para la resolución de problemas  en el TECNM Campus Queretaro en la materia de sistemas de manufactura de séptimo semestre, los estudiantes tardaron 2 semanas en corregir los errores en actividades de Git Hub ya que hubo atrasos en la entrega y avance de actividades, se encontraron demasiados errores en las actividades entregadas, no se esta cumpliendo con el objetivo de 100% porcentaje de avance y 0% errores.</a:t>
            </a:r>
            <a:endParaRPr sz="1800" b="0" i="0" u="none" strike="noStrike" cap="none" dirty="0">
              <a:solidFill>
                <a:srgbClr val="595959"/>
              </a:solidFill>
              <a:latin typeface="Calibri"/>
              <a:ea typeface="Calibri"/>
              <a:cs typeface="Calibri"/>
              <a:sym typeface="Calibri"/>
            </a:endParaRPr>
          </a:p>
        </p:txBody>
      </p:sp>
      <p:pic>
        <p:nvPicPr>
          <p:cNvPr id="147" name="Google Shape;147;p4"/>
          <p:cNvPicPr preferRelativeResize="0"/>
          <p:nvPr/>
        </p:nvPicPr>
        <p:blipFill rotWithShape="1">
          <a:blip r:embed="rId3">
            <a:alphaModFix/>
          </a:blip>
          <a:srcRect/>
          <a:stretch/>
        </p:blipFill>
        <p:spPr>
          <a:xfrm>
            <a:off x="6968648" y="1643325"/>
            <a:ext cx="3979100" cy="2499004"/>
          </a:xfrm>
          <a:prstGeom prst="rect">
            <a:avLst/>
          </a:prstGeom>
          <a:noFill/>
          <a:ln w="9525" cap="flat" cmpd="sng">
            <a:solidFill>
              <a:schemeClr val="accent1"/>
            </a:solidFill>
            <a:prstDash val="solid"/>
            <a:round/>
            <a:headEnd type="none" w="sm" len="sm"/>
            <a:tailEnd type="none" w="sm" len="sm"/>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4" name="Google Shape;144;p4"/>
          <p:cNvSpPr/>
          <p:nvPr/>
        </p:nvSpPr>
        <p:spPr>
          <a:xfrm>
            <a:off x="552723" y="228600"/>
            <a:ext cx="787400" cy="787400"/>
          </a:xfrm>
          <a:custGeom>
            <a:avLst/>
            <a:gdLst/>
            <a:ahLst/>
            <a:cxnLst/>
            <a:rect l="l" t="t" r="r" b="b"/>
            <a:pathLst>
              <a:path w="787400" h="787400" extrusionOk="0">
                <a:moveTo>
                  <a:pt x="393700" y="0"/>
                </a:moveTo>
                <a:lnTo>
                  <a:pt x="344317" y="3067"/>
                </a:lnTo>
                <a:lnTo>
                  <a:pt x="296764" y="12023"/>
                </a:lnTo>
                <a:lnTo>
                  <a:pt x="251410" y="26500"/>
                </a:lnTo>
                <a:lnTo>
                  <a:pt x="208624" y="46127"/>
                </a:lnTo>
                <a:lnTo>
                  <a:pt x="168775" y="70537"/>
                </a:lnTo>
                <a:lnTo>
                  <a:pt x="132232" y="99360"/>
                </a:lnTo>
                <a:lnTo>
                  <a:pt x="99364" y="132227"/>
                </a:lnTo>
                <a:lnTo>
                  <a:pt x="70540" y="168769"/>
                </a:lnTo>
                <a:lnTo>
                  <a:pt x="46130" y="208618"/>
                </a:lnTo>
                <a:lnTo>
                  <a:pt x="26501" y="251405"/>
                </a:lnTo>
                <a:lnTo>
                  <a:pt x="12024" y="296760"/>
                </a:lnTo>
                <a:lnTo>
                  <a:pt x="3067" y="344314"/>
                </a:lnTo>
                <a:lnTo>
                  <a:pt x="0" y="393700"/>
                </a:lnTo>
                <a:lnTo>
                  <a:pt x="3067" y="443085"/>
                </a:lnTo>
                <a:lnTo>
                  <a:pt x="12024" y="490639"/>
                </a:lnTo>
                <a:lnTo>
                  <a:pt x="26501" y="535994"/>
                </a:lnTo>
                <a:lnTo>
                  <a:pt x="46130" y="578781"/>
                </a:lnTo>
                <a:lnTo>
                  <a:pt x="70540" y="618630"/>
                </a:lnTo>
                <a:lnTo>
                  <a:pt x="99364" y="655172"/>
                </a:lnTo>
                <a:lnTo>
                  <a:pt x="132232" y="688039"/>
                </a:lnTo>
                <a:lnTo>
                  <a:pt x="168775" y="716862"/>
                </a:lnTo>
                <a:lnTo>
                  <a:pt x="208624" y="741272"/>
                </a:lnTo>
                <a:lnTo>
                  <a:pt x="251410" y="760899"/>
                </a:lnTo>
                <a:lnTo>
                  <a:pt x="296764" y="775376"/>
                </a:lnTo>
                <a:lnTo>
                  <a:pt x="344317" y="784332"/>
                </a:lnTo>
                <a:lnTo>
                  <a:pt x="393700" y="787400"/>
                </a:lnTo>
                <a:lnTo>
                  <a:pt x="443085" y="784332"/>
                </a:lnTo>
                <a:lnTo>
                  <a:pt x="490639" y="775376"/>
                </a:lnTo>
                <a:lnTo>
                  <a:pt x="535994" y="760899"/>
                </a:lnTo>
                <a:lnTo>
                  <a:pt x="578781" y="741272"/>
                </a:lnTo>
                <a:lnTo>
                  <a:pt x="618630" y="716862"/>
                </a:lnTo>
                <a:lnTo>
                  <a:pt x="655172" y="688039"/>
                </a:lnTo>
                <a:lnTo>
                  <a:pt x="688039" y="655172"/>
                </a:lnTo>
                <a:lnTo>
                  <a:pt x="716862" y="618630"/>
                </a:lnTo>
                <a:lnTo>
                  <a:pt x="741272" y="578781"/>
                </a:lnTo>
                <a:lnTo>
                  <a:pt x="760899" y="535994"/>
                </a:lnTo>
                <a:lnTo>
                  <a:pt x="775376" y="490639"/>
                </a:lnTo>
                <a:lnTo>
                  <a:pt x="784332" y="443085"/>
                </a:lnTo>
                <a:lnTo>
                  <a:pt x="787400" y="393700"/>
                </a:lnTo>
                <a:lnTo>
                  <a:pt x="784332" y="344314"/>
                </a:lnTo>
                <a:lnTo>
                  <a:pt x="775376" y="296760"/>
                </a:lnTo>
                <a:lnTo>
                  <a:pt x="760899" y="251405"/>
                </a:lnTo>
                <a:lnTo>
                  <a:pt x="741272" y="208618"/>
                </a:lnTo>
                <a:lnTo>
                  <a:pt x="716862" y="168769"/>
                </a:lnTo>
                <a:lnTo>
                  <a:pt x="688039" y="132227"/>
                </a:lnTo>
                <a:lnTo>
                  <a:pt x="655172" y="99360"/>
                </a:lnTo>
                <a:lnTo>
                  <a:pt x="618630" y="70537"/>
                </a:lnTo>
                <a:lnTo>
                  <a:pt x="578781" y="46127"/>
                </a:lnTo>
                <a:lnTo>
                  <a:pt x="535994" y="26500"/>
                </a:lnTo>
                <a:lnTo>
                  <a:pt x="490639" y="12023"/>
                </a:lnTo>
                <a:lnTo>
                  <a:pt x="443085" y="3067"/>
                </a:lnTo>
                <a:lnTo>
                  <a:pt x="393700" y="0"/>
                </a:lnTo>
                <a:close/>
              </a:path>
            </a:pathLst>
          </a:custGeom>
          <a:solidFill>
            <a:srgbClr val="00B05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5" name="Google Shape;145;p4"/>
          <p:cNvSpPr txBox="1">
            <a:spLocks noGrp="1"/>
          </p:cNvSpPr>
          <p:nvPr>
            <p:ph type="title"/>
          </p:nvPr>
        </p:nvSpPr>
        <p:spPr>
          <a:xfrm>
            <a:off x="828476" y="358594"/>
            <a:ext cx="8391724" cy="505908"/>
          </a:xfrm>
          <a:prstGeom prst="rect">
            <a:avLst/>
          </a:prstGeom>
          <a:noFill/>
          <a:ln>
            <a:noFill/>
          </a:ln>
        </p:spPr>
        <p:txBody>
          <a:bodyPr spcFirstLastPara="1" wrap="square" lIns="0" tIns="13325" rIns="0" bIns="0" anchor="ctr" anchorCtr="0">
            <a:spAutoFit/>
          </a:bodyPr>
          <a:lstStyle/>
          <a:p>
            <a:pPr marL="12700" lvl="0" indent="0" algn="l" rtl="0">
              <a:lnSpc>
                <a:spcPct val="100000"/>
              </a:lnSpc>
              <a:spcBef>
                <a:spcPts val="0"/>
              </a:spcBef>
              <a:spcAft>
                <a:spcPts val="0"/>
              </a:spcAft>
              <a:buClr>
                <a:srgbClr val="1C355E"/>
              </a:buClr>
              <a:buSzPts val="3200"/>
              <a:buFont typeface="Century Gothic"/>
              <a:buNone/>
            </a:pPr>
            <a:r>
              <a:rPr lang="es-ES" sz="3200" b="1" dirty="0">
                <a:solidFill>
                  <a:srgbClr val="1C355E"/>
                </a:solidFill>
                <a:latin typeface="Century Gothic"/>
                <a:ea typeface="Century Gothic"/>
                <a:cs typeface="Century Gothic"/>
                <a:sym typeface="Century Gothic"/>
              </a:rPr>
              <a:t>Antecedentes</a:t>
            </a:r>
            <a:endParaRPr sz="3200" dirty="0">
              <a:latin typeface="Century Gothic"/>
              <a:ea typeface="Century Gothic"/>
              <a:cs typeface="Century Gothic"/>
              <a:sym typeface="Century Gothic"/>
            </a:endParaRPr>
          </a:p>
        </p:txBody>
      </p:sp>
      <p:pic>
        <p:nvPicPr>
          <p:cNvPr id="147" name="Google Shape;147;p4"/>
          <p:cNvPicPr preferRelativeResize="0"/>
          <p:nvPr/>
        </p:nvPicPr>
        <p:blipFill rotWithShape="1">
          <a:blip r:embed="rId3">
            <a:alphaModFix/>
          </a:blip>
          <a:srcRect/>
          <a:stretch/>
        </p:blipFill>
        <p:spPr>
          <a:xfrm>
            <a:off x="850607" y="2148152"/>
            <a:ext cx="4052272" cy="2411322"/>
          </a:xfrm>
          <a:prstGeom prst="rect">
            <a:avLst/>
          </a:prstGeom>
          <a:noFill/>
          <a:ln w="9525" cap="flat" cmpd="sng">
            <a:solidFill>
              <a:schemeClr val="accent1"/>
            </a:solidFill>
            <a:prstDash val="solid"/>
            <a:round/>
            <a:headEnd type="none" w="sm" len="sm"/>
            <a:tailEnd type="none" w="sm" len="sm"/>
          </a:ln>
        </p:spPr>
      </p:pic>
      <p:pic>
        <p:nvPicPr>
          <p:cNvPr id="4" name="Imagen 3">
            <a:extLst>
              <a:ext uri="{FF2B5EF4-FFF2-40B4-BE49-F238E27FC236}">
                <a16:creationId xmlns:a16="http://schemas.microsoft.com/office/drawing/2014/main" id="{0601BAC5-43A4-40ED-AEF5-3CE4A4C19158}"/>
              </a:ext>
            </a:extLst>
          </p:cNvPr>
          <p:cNvPicPr>
            <a:picLocks noChangeAspect="1"/>
          </p:cNvPicPr>
          <p:nvPr/>
        </p:nvPicPr>
        <p:blipFill>
          <a:blip r:embed="rId4"/>
          <a:stretch>
            <a:fillRect/>
          </a:stretch>
        </p:blipFill>
        <p:spPr>
          <a:xfrm>
            <a:off x="5598693" y="358594"/>
            <a:ext cx="5764831" cy="6186787"/>
          </a:xfrm>
          <a:prstGeom prst="rect">
            <a:avLst/>
          </a:prstGeom>
        </p:spPr>
      </p:pic>
    </p:spTree>
    <p:extLst>
      <p:ext uri="{BB962C8B-B14F-4D97-AF65-F5344CB8AC3E}">
        <p14:creationId xmlns:p14="http://schemas.microsoft.com/office/powerpoint/2010/main" val="13185123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6" name="Google Shape;156;p5"/>
          <p:cNvSpPr/>
          <p:nvPr/>
        </p:nvSpPr>
        <p:spPr>
          <a:xfrm>
            <a:off x="552723" y="228600"/>
            <a:ext cx="787400" cy="787400"/>
          </a:xfrm>
          <a:custGeom>
            <a:avLst/>
            <a:gdLst/>
            <a:ahLst/>
            <a:cxnLst/>
            <a:rect l="l" t="t" r="r" b="b"/>
            <a:pathLst>
              <a:path w="787400" h="787400" extrusionOk="0">
                <a:moveTo>
                  <a:pt x="393700" y="0"/>
                </a:moveTo>
                <a:lnTo>
                  <a:pt x="344317" y="3067"/>
                </a:lnTo>
                <a:lnTo>
                  <a:pt x="296764" y="12023"/>
                </a:lnTo>
                <a:lnTo>
                  <a:pt x="251410" y="26500"/>
                </a:lnTo>
                <a:lnTo>
                  <a:pt x="208624" y="46127"/>
                </a:lnTo>
                <a:lnTo>
                  <a:pt x="168775" y="70537"/>
                </a:lnTo>
                <a:lnTo>
                  <a:pt x="132232" y="99360"/>
                </a:lnTo>
                <a:lnTo>
                  <a:pt x="99364" y="132227"/>
                </a:lnTo>
                <a:lnTo>
                  <a:pt x="70540" y="168769"/>
                </a:lnTo>
                <a:lnTo>
                  <a:pt x="46130" y="208618"/>
                </a:lnTo>
                <a:lnTo>
                  <a:pt x="26501" y="251405"/>
                </a:lnTo>
                <a:lnTo>
                  <a:pt x="12024" y="296760"/>
                </a:lnTo>
                <a:lnTo>
                  <a:pt x="3067" y="344314"/>
                </a:lnTo>
                <a:lnTo>
                  <a:pt x="0" y="393700"/>
                </a:lnTo>
                <a:lnTo>
                  <a:pt x="3067" y="443085"/>
                </a:lnTo>
                <a:lnTo>
                  <a:pt x="12024" y="490639"/>
                </a:lnTo>
                <a:lnTo>
                  <a:pt x="26501" y="535994"/>
                </a:lnTo>
                <a:lnTo>
                  <a:pt x="46130" y="578781"/>
                </a:lnTo>
                <a:lnTo>
                  <a:pt x="70540" y="618630"/>
                </a:lnTo>
                <a:lnTo>
                  <a:pt x="99364" y="655172"/>
                </a:lnTo>
                <a:lnTo>
                  <a:pt x="132232" y="688039"/>
                </a:lnTo>
                <a:lnTo>
                  <a:pt x="168775" y="716862"/>
                </a:lnTo>
                <a:lnTo>
                  <a:pt x="208624" y="741272"/>
                </a:lnTo>
                <a:lnTo>
                  <a:pt x="251410" y="760899"/>
                </a:lnTo>
                <a:lnTo>
                  <a:pt x="296764" y="775376"/>
                </a:lnTo>
                <a:lnTo>
                  <a:pt x="344317" y="784332"/>
                </a:lnTo>
                <a:lnTo>
                  <a:pt x="393700" y="787400"/>
                </a:lnTo>
                <a:lnTo>
                  <a:pt x="443085" y="784332"/>
                </a:lnTo>
                <a:lnTo>
                  <a:pt x="490639" y="775376"/>
                </a:lnTo>
                <a:lnTo>
                  <a:pt x="535994" y="760899"/>
                </a:lnTo>
                <a:lnTo>
                  <a:pt x="578781" y="741272"/>
                </a:lnTo>
                <a:lnTo>
                  <a:pt x="618630" y="716862"/>
                </a:lnTo>
                <a:lnTo>
                  <a:pt x="655172" y="688039"/>
                </a:lnTo>
                <a:lnTo>
                  <a:pt x="688039" y="655172"/>
                </a:lnTo>
                <a:lnTo>
                  <a:pt x="716862" y="618630"/>
                </a:lnTo>
                <a:lnTo>
                  <a:pt x="741272" y="578781"/>
                </a:lnTo>
                <a:lnTo>
                  <a:pt x="760899" y="535994"/>
                </a:lnTo>
                <a:lnTo>
                  <a:pt x="775376" y="490639"/>
                </a:lnTo>
                <a:lnTo>
                  <a:pt x="784332" y="443085"/>
                </a:lnTo>
                <a:lnTo>
                  <a:pt x="787400" y="393700"/>
                </a:lnTo>
                <a:lnTo>
                  <a:pt x="784332" y="344314"/>
                </a:lnTo>
                <a:lnTo>
                  <a:pt x="775376" y="296760"/>
                </a:lnTo>
                <a:lnTo>
                  <a:pt x="760899" y="251405"/>
                </a:lnTo>
                <a:lnTo>
                  <a:pt x="741272" y="208618"/>
                </a:lnTo>
                <a:lnTo>
                  <a:pt x="716862" y="168769"/>
                </a:lnTo>
                <a:lnTo>
                  <a:pt x="688039" y="132227"/>
                </a:lnTo>
                <a:lnTo>
                  <a:pt x="655172" y="99360"/>
                </a:lnTo>
                <a:lnTo>
                  <a:pt x="618630" y="70537"/>
                </a:lnTo>
                <a:lnTo>
                  <a:pt x="578781" y="46127"/>
                </a:lnTo>
                <a:lnTo>
                  <a:pt x="535994" y="26500"/>
                </a:lnTo>
                <a:lnTo>
                  <a:pt x="490639" y="12023"/>
                </a:lnTo>
                <a:lnTo>
                  <a:pt x="443085" y="3067"/>
                </a:lnTo>
                <a:lnTo>
                  <a:pt x="393700" y="0"/>
                </a:lnTo>
                <a:close/>
              </a:path>
            </a:pathLst>
          </a:custGeom>
          <a:solidFill>
            <a:srgbClr val="00B05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57" name="Google Shape;157;p5"/>
          <p:cNvSpPr txBox="1">
            <a:spLocks noGrp="1"/>
          </p:cNvSpPr>
          <p:nvPr>
            <p:ph type="title"/>
          </p:nvPr>
        </p:nvSpPr>
        <p:spPr>
          <a:xfrm>
            <a:off x="828476" y="358594"/>
            <a:ext cx="8391724" cy="505908"/>
          </a:xfrm>
          <a:prstGeom prst="rect">
            <a:avLst/>
          </a:prstGeom>
          <a:noFill/>
          <a:ln>
            <a:noFill/>
          </a:ln>
        </p:spPr>
        <p:txBody>
          <a:bodyPr spcFirstLastPara="1" wrap="square" lIns="0" tIns="13325" rIns="0" bIns="0" anchor="ctr" anchorCtr="0">
            <a:spAutoFit/>
          </a:bodyPr>
          <a:lstStyle/>
          <a:p>
            <a:pPr marL="12700" lvl="0" indent="0" algn="l" rtl="0">
              <a:lnSpc>
                <a:spcPct val="100000"/>
              </a:lnSpc>
              <a:spcBef>
                <a:spcPts val="0"/>
              </a:spcBef>
              <a:spcAft>
                <a:spcPts val="0"/>
              </a:spcAft>
              <a:buClr>
                <a:srgbClr val="1C355E"/>
              </a:buClr>
              <a:buSzPts val="3200"/>
              <a:buFont typeface="Century Gothic"/>
              <a:buNone/>
            </a:pPr>
            <a:r>
              <a:rPr lang="es-ES" sz="3200" b="1">
                <a:solidFill>
                  <a:srgbClr val="1C355E"/>
                </a:solidFill>
                <a:latin typeface="Century Gothic"/>
                <a:ea typeface="Century Gothic"/>
                <a:cs typeface="Century Gothic"/>
                <a:sym typeface="Century Gothic"/>
              </a:rPr>
              <a:t>Situación Actual</a:t>
            </a:r>
            <a:endParaRPr sz="3200">
              <a:latin typeface="Century Gothic"/>
              <a:ea typeface="Century Gothic"/>
              <a:cs typeface="Century Gothic"/>
              <a:sym typeface="Century Gothic"/>
            </a:endParaRPr>
          </a:p>
        </p:txBody>
      </p:sp>
      <p:sp>
        <p:nvSpPr>
          <p:cNvPr id="158" name="Google Shape;158;p5"/>
          <p:cNvSpPr txBox="1"/>
          <p:nvPr/>
        </p:nvSpPr>
        <p:spPr>
          <a:xfrm>
            <a:off x="4815498" y="3019546"/>
            <a:ext cx="6220494" cy="317005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s-MX" sz="2000" b="0" i="0" u="none" strike="noStrike" cap="none" dirty="0">
                <a:solidFill>
                  <a:srgbClr val="595959"/>
                </a:solidFill>
                <a:latin typeface="Calibri"/>
                <a:ea typeface="Calibri"/>
                <a:cs typeface="Calibri"/>
                <a:sym typeface="Calibri"/>
              </a:rPr>
              <a:t>Actualmente existen varios cuellos de botella en actividades hechas en la herramienta VScode y GitHub</a:t>
            </a:r>
            <a:r>
              <a:rPr lang="es-MX" sz="2000" dirty="0">
                <a:solidFill>
                  <a:srgbClr val="595959"/>
                </a:solidFill>
                <a:latin typeface="Calibri"/>
                <a:ea typeface="Calibri"/>
                <a:cs typeface="Calibri"/>
                <a:sym typeface="Calibri"/>
              </a:rPr>
              <a:t>.</a:t>
            </a:r>
          </a:p>
          <a:p>
            <a:pPr marL="0" marR="0" lvl="0" indent="0" algn="just" rtl="0">
              <a:lnSpc>
                <a:spcPct val="100000"/>
              </a:lnSpc>
              <a:spcBef>
                <a:spcPts val="0"/>
              </a:spcBef>
              <a:spcAft>
                <a:spcPts val="0"/>
              </a:spcAft>
              <a:buClr>
                <a:srgbClr val="000000"/>
              </a:buClr>
              <a:buSzPts val="2400"/>
              <a:buFont typeface="Arial"/>
              <a:buNone/>
            </a:pPr>
            <a:r>
              <a:rPr lang="es-MX" sz="2000" b="0" i="0" u="none" strike="noStrike" cap="none" dirty="0">
                <a:solidFill>
                  <a:srgbClr val="595959"/>
                </a:solidFill>
                <a:latin typeface="Calibri"/>
                <a:ea typeface="Calibri"/>
                <a:cs typeface="Calibri"/>
                <a:sym typeface="Calibri"/>
              </a:rPr>
              <a:t> </a:t>
            </a:r>
            <a:r>
              <a:rPr lang="es-MX" sz="2000" dirty="0">
                <a:solidFill>
                  <a:srgbClr val="595959"/>
                </a:solidFill>
                <a:latin typeface="Calibri"/>
                <a:ea typeface="Calibri"/>
                <a:cs typeface="Calibri"/>
                <a:sym typeface="Calibri"/>
              </a:rPr>
              <a:t>L</a:t>
            </a:r>
            <a:r>
              <a:rPr lang="es-MX" sz="2000" b="0" i="0" u="none" strike="noStrike" cap="none" dirty="0">
                <a:solidFill>
                  <a:srgbClr val="595959"/>
                </a:solidFill>
                <a:latin typeface="Calibri"/>
                <a:ea typeface="Calibri"/>
                <a:cs typeface="Calibri"/>
                <a:sym typeface="Calibri"/>
              </a:rPr>
              <a:t>os alumnos descargaron un software donde se estarían trabajando actividades a lo largo del semestre en la materia de sistemas de manufactura, sin embargo comenzaron a presentar errore</a:t>
            </a:r>
            <a:r>
              <a:rPr lang="es-MX" sz="2000" dirty="0">
                <a:solidFill>
                  <a:srgbClr val="595959"/>
                </a:solidFill>
                <a:latin typeface="Calibri"/>
                <a:ea typeface="Calibri"/>
                <a:cs typeface="Calibri"/>
                <a:sym typeface="Calibri"/>
              </a:rPr>
              <a:t>s que tardan días en solucionarse, comentan que existe una deficiencia en los SOP´S ya que no incluyen instrucciones claras en caso de errores u omiten pasos para los nuevos usuarios de estos softwares.</a:t>
            </a:r>
            <a:endParaRPr sz="2000" b="0" i="0" u="none" strike="noStrike" cap="none" dirty="0">
              <a:solidFill>
                <a:srgbClr val="595959"/>
              </a:solidFill>
              <a:latin typeface="Calibri"/>
              <a:ea typeface="Calibri"/>
              <a:cs typeface="Calibri"/>
              <a:sym typeface="Calibri"/>
            </a:endParaRPr>
          </a:p>
        </p:txBody>
      </p:sp>
      <p:grpSp>
        <p:nvGrpSpPr>
          <p:cNvPr id="161" name="Google Shape;161;p5"/>
          <p:cNvGrpSpPr/>
          <p:nvPr/>
        </p:nvGrpSpPr>
        <p:grpSpPr>
          <a:xfrm>
            <a:off x="1156009" y="3280721"/>
            <a:ext cx="2196791" cy="2819697"/>
            <a:chOff x="484985" y="1852"/>
            <a:chExt cx="2776448" cy="4726257"/>
          </a:xfrm>
        </p:grpSpPr>
        <p:sp>
          <p:nvSpPr>
            <p:cNvPr id="162" name="Google Shape;162;p5"/>
            <p:cNvSpPr/>
            <p:nvPr/>
          </p:nvSpPr>
          <p:spPr>
            <a:xfrm>
              <a:off x="1554983" y="4157651"/>
              <a:ext cx="142204" cy="135484"/>
            </a:xfrm>
            <a:custGeom>
              <a:avLst/>
              <a:gdLst/>
              <a:ahLst/>
              <a:cxnLst/>
              <a:rect l="l" t="t" r="r" b="b"/>
              <a:pathLst>
                <a:path w="120000" h="120000" extrusionOk="0">
                  <a:moveTo>
                    <a:pt x="0" y="0"/>
                  </a:moveTo>
                  <a:lnTo>
                    <a:pt x="60000" y="0"/>
                  </a:lnTo>
                  <a:lnTo>
                    <a:pt x="60000" y="120000"/>
                  </a:lnTo>
                  <a:lnTo>
                    <a:pt x="120000" y="120000"/>
                  </a:lnTo>
                </a:path>
              </a:pathLst>
            </a:custGeom>
            <a:noFill/>
            <a:ln w="25400" cap="flat" cmpd="sng">
              <a:solidFill>
                <a:srgbClr val="599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txBox="1"/>
            <p:nvPr/>
          </p:nvSpPr>
          <p:spPr>
            <a:xfrm>
              <a:off x="1621175" y="4220482"/>
              <a:ext cx="9820" cy="982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164" name="Google Shape;164;p5"/>
            <p:cNvSpPr/>
            <p:nvPr/>
          </p:nvSpPr>
          <p:spPr>
            <a:xfrm>
              <a:off x="2408208" y="3976446"/>
              <a:ext cx="142204" cy="91440"/>
            </a:xfrm>
            <a:custGeom>
              <a:avLst/>
              <a:gdLst/>
              <a:ahLst/>
              <a:cxnLst/>
              <a:rect l="l" t="t" r="r" b="b"/>
              <a:pathLst>
                <a:path w="120000" h="120000" extrusionOk="0">
                  <a:moveTo>
                    <a:pt x="0" y="60000"/>
                  </a:moveTo>
                  <a:lnTo>
                    <a:pt x="120000" y="60000"/>
                  </a:lnTo>
                </a:path>
              </a:pathLst>
            </a:custGeom>
            <a:noFill/>
            <a:ln w="254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5"/>
            <p:cNvSpPr txBox="1"/>
            <p:nvPr/>
          </p:nvSpPr>
          <p:spPr>
            <a:xfrm>
              <a:off x="2475755" y="4018611"/>
              <a:ext cx="7110" cy="711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166" name="Google Shape;166;p5"/>
            <p:cNvSpPr/>
            <p:nvPr/>
          </p:nvSpPr>
          <p:spPr>
            <a:xfrm>
              <a:off x="1554983" y="4022166"/>
              <a:ext cx="142204" cy="135484"/>
            </a:xfrm>
            <a:custGeom>
              <a:avLst/>
              <a:gdLst/>
              <a:ahLst/>
              <a:cxnLst/>
              <a:rect l="l" t="t" r="r" b="b"/>
              <a:pathLst>
                <a:path w="120000" h="120000" extrusionOk="0">
                  <a:moveTo>
                    <a:pt x="0" y="120000"/>
                  </a:moveTo>
                  <a:lnTo>
                    <a:pt x="60000" y="120000"/>
                  </a:lnTo>
                  <a:lnTo>
                    <a:pt x="60000" y="0"/>
                  </a:lnTo>
                  <a:lnTo>
                    <a:pt x="120000" y="0"/>
                  </a:lnTo>
                </a:path>
              </a:pathLst>
            </a:custGeom>
            <a:noFill/>
            <a:ln w="25400" cap="flat" cmpd="sng">
              <a:solidFill>
                <a:srgbClr val="599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txBox="1"/>
            <p:nvPr/>
          </p:nvSpPr>
          <p:spPr>
            <a:xfrm>
              <a:off x="1621175" y="4084998"/>
              <a:ext cx="9820" cy="982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168" name="Google Shape;168;p5"/>
            <p:cNvSpPr/>
            <p:nvPr/>
          </p:nvSpPr>
          <p:spPr>
            <a:xfrm>
              <a:off x="701758" y="4111931"/>
              <a:ext cx="142204" cy="91440"/>
            </a:xfrm>
            <a:custGeom>
              <a:avLst/>
              <a:gdLst/>
              <a:ahLst/>
              <a:cxnLst/>
              <a:rect l="l" t="t" r="r" b="b"/>
              <a:pathLst>
                <a:path w="120000" h="120000" extrusionOk="0">
                  <a:moveTo>
                    <a:pt x="0" y="60000"/>
                  </a:moveTo>
                  <a:lnTo>
                    <a:pt x="120000" y="60000"/>
                  </a:lnTo>
                </a:path>
              </a:pathLst>
            </a:custGeom>
            <a:noFill/>
            <a:ln w="254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5"/>
            <p:cNvSpPr txBox="1"/>
            <p:nvPr/>
          </p:nvSpPr>
          <p:spPr>
            <a:xfrm>
              <a:off x="769305" y="4154095"/>
              <a:ext cx="7110" cy="711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170" name="Google Shape;170;p5"/>
            <p:cNvSpPr/>
            <p:nvPr/>
          </p:nvSpPr>
          <p:spPr>
            <a:xfrm>
              <a:off x="2408208" y="2962538"/>
              <a:ext cx="142204" cy="270968"/>
            </a:xfrm>
            <a:custGeom>
              <a:avLst/>
              <a:gdLst/>
              <a:ahLst/>
              <a:cxnLst/>
              <a:rect l="l" t="t" r="r" b="b"/>
              <a:pathLst>
                <a:path w="120000" h="120000" extrusionOk="0">
                  <a:moveTo>
                    <a:pt x="0" y="0"/>
                  </a:moveTo>
                  <a:lnTo>
                    <a:pt x="60000" y="0"/>
                  </a:lnTo>
                  <a:lnTo>
                    <a:pt x="60000" y="120000"/>
                  </a:lnTo>
                  <a:lnTo>
                    <a:pt x="120000" y="120000"/>
                  </a:lnTo>
                </a:path>
              </a:pathLst>
            </a:custGeom>
            <a:noFill/>
            <a:ln w="254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5"/>
            <p:cNvSpPr txBox="1"/>
            <p:nvPr/>
          </p:nvSpPr>
          <p:spPr>
            <a:xfrm>
              <a:off x="2471660" y="3090372"/>
              <a:ext cx="15300" cy="1530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172" name="Google Shape;172;p5"/>
            <p:cNvSpPr/>
            <p:nvPr/>
          </p:nvSpPr>
          <p:spPr>
            <a:xfrm>
              <a:off x="2408208" y="2916818"/>
              <a:ext cx="142204" cy="91440"/>
            </a:xfrm>
            <a:custGeom>
              <a:avLst/>
              <a:gdLst/>
              <a:ahLst/>
              <a:cxnLst/>
              <a:rect l="l" t="t" r="r" b="b"/>
              <a:pathLst>
                <a:path w="120000" h="120000" extrusionOk="0">
                  <a:moveTo>
                    <a:pt x="0" y="60000"/>
                  </a:moveTo>
                  <a:lnTo>
                    <a:pt x="120000" y="60000"/>
                  </a:lnTo>
                </a:path>
              </a:pathLst>
            </a:custGeom>
            <a:noFill/>
            <a:ln w="254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5"/>
            <p:cNvSpPr txBox="1"/>
            <p:nvPr/>
          </p:nvSpPr>
          <p:spPr>
            <a:xfrm>
              <a:off x="2475755" y="2958983"/>
              <a:ext cx="7110" cy="711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174" name="Google Shape;174;p5"/>
            <p:cNvSpPr/>
            <p:nvPr/>
          </p:nvSpPr>
          <p:spPr>
            <a:xfrm>
              <a:off x="2408208" y="2691570"/>
              <a:ext cx="142204" cy="270968"/>
            </a:xfrm>
            <a:custGeom>
              <a:avLst/>
              <a:gdLst/>
              <a:ahLst/>
              <a:cxnLst/>
              <a:rect l="l" t="t" r="r" b="b"/>
              <a:pathLst>
                <a:path w="120000" h="120000" extrusionOk="0">
                  <a:moveTo>
                    <a:pt x="0" y="120000"/>
                  </a:moveTo>
                  <a:lnTo>
                    <a:pt x="60000" y="120000"/>
                  </a:lnTo>
                  <a:lnTo>
                    <a:pt x="60000" y="0"/>
                  </a:lnTo>
                  <a:lnTo>
                    <a:pt x="120000" y="0"/>
                  </a:lnTo>
                </a:path>
              </a:pathLst>
            </a:custGeom>
            <a:noFill/>
            <a:ln w="254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5"/>
            <p:cNvSpPr txBox="1"/>
            <p:nvPr/>
          </p:nvSpPr>
          <p:spPr>
            <a:xfrm>
              <a:off x="2471660" y="2819403"/>
              <a:ext cx="15300" cy="1530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176" name="Google Shape;176;p5"/>
            <p:cNvSpPr/>
            <p:nvPr/>
          </p:nvSpPr>
          <p:spPr>
            <a:xfrm>
              <a:off x="1554983" y="2916818"/>
              <a:ext cx="142204" cy="91440"/>
            </a:xfrm>
            <a:custGeom>
              <a:avLst/>
              <a:gdLst/>
              <a:ahLst/>
              <a:cxnLst/>
              <a:rect l="l" t="t" r="r" b="b"/>
              <a:pathLst>
                <a:path w="120000" h="120000" extrusionOk="0">
                  <a:moveTo>
                    <a:pt x="0" y="60000"/>
                  </a:moveTo>
                  <a:lnTo>
                    <a:pt x="120000" y="60000"/>
                  </a:lnTo>
                </a:path>
              </a:pathLst>
            </a:custGeom>
            <a:noFill/>
            <a:ln w="25400" cap="flat" cmpd="sng">
              <a:solidFill>
                <a:srgbClr val="599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5"/>
            <p:cNvSpPr txBox="1"/>
            <p:nvPr/>
          </p:nvSpPr>
          <p:spPr>
            <a:xfrm>
              <a:off x="1622530" y="2958983"/>
              <a:ext cx="7110" cy="711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178" name="Google Shape;178;p5"/>
            <p:cNvSpPr/>
            <p:nvPr/>
          </p:nvSpPr>
          <p:spPr>
            <a:xfrm>
              <a:off x="701758" y="2916818"/>
              <a:ext cx="142204" cy="91440"/>
            </a:xfrm>
            <a:custGeom>
              <a:avLst/>
              <a:gdLst/>
              <a:ahLst/>
              <a:cxnLst/>
              <a:rect l="l" t="t" r="r" b="b"/>
              <a:pathLst>
                <a:path w="120000" h="120000" extrusionOk="0">
                  <a:moveTo>
                    <a:pt x="0" y="60000"/>
                  </a:moveTo>
                  <a:lnTo>
                    <a:pt x="120000" y="60000"/>
                  </a:lnTo>
                </a:path>
              </a:pathLst>
            </a:custGeom>
            <a:noFill/>
            <a:ln w="254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5"/>
            <p:cNvSpPr txBox="1"/>
            <p:nvPr/>
          </p:nvSpPr>
          <p:spPr>
            <a:xfrm>
              <a:off x="769305" y="2958983"/>
              <a:ext cx="7110" cy="711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180" name="Google Shape;180;p5"/>
            <p:cNvSpPr/>
            <p:nvPr/>
          </p:nvSpPr>
          <p:spPr>
            <a:xfrm>
              <a:off x="2408208" y="1857189"/>
              <a:ext cx="142204" cy="91440"/>
            </a:xfrm>
            <a:custGeom>
              <a:avLst/>
              <a:gdLst/>
              <a:ahLst/>
              <a:cxnLst/>
              <a:rect l="l" t="t" r="r" b="b"/>
              <a:pathLst>
                <a:path w="120000" h="120000" extrusionOk="0">
                  <a:moveTo>
                    <a:pt x="0" y="60000"/>
                  </a:moveTo>
                  <a:lnTo>
                    <a:pt x="120000" y="60000"/>
                  </a:lnTo>
                </a:path>
              </a:pathLst>
            </a:custGeom>
            <a:noFill/>
            <a:ln w="254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5"/>
            <p:cNvSpPr txBox="1"/>
            <p:nvPr/>
          </p:nvSpPr>
          <p:spPr>
            <a:xfrm>
              <a:off x="2475755" y="1899354"/>
              <a:ext cx="7110" cy="711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182" name="Google Shape;182;p5"/>
            <p:cNvSpPr/>
            <p:nvPr/>
          </p:nvSpPr>
          <p:spPr>
            <a:xfrm>
              <a:off x="1554983" y="1767425"/>
              <a:ext cx="142204" cy="135484"/>
            </a:xfrm>
            <a:custGeom>
              <a:avLst/>
              <a:gdLst/>
              <a:ahLst/>
              <a:cxnLst/>
              <a:rect l="l" t="t" r="r" b="b"/>
              <a:pathLst>
                <a:path w="120000" h="120000" extrusionOk="0">
                  <a:moveTo>
                    <a:pt x="0" y="0"/>
                  </a:moveTo>
                  <a:lnTo>
                    <a:pt x="60000" y="0"/>
                  </a:lnTo>
                  <a:lnTo>
                    <a:pt x="60000" y="120000"/>
                  </a:lnTo>
                  <a:lnTo>
                    <a:pt x="120000" y="120000"/>
                  </a:lnTo>
                </a:path>
              </a:pathLst>
            </a:custGeom>
            <a:noFill/>
            <a:ln w="25400" cap="flat" cmpd="sng">
              <a:solidFill>
                <a:srgbClr val="599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txBox="1"/>
            <p:nvPr/>
          </p:nvSpPr>
          <p:spPr>
            <a:xfrm>
              <a:off x="1621175" y="1830257"/>
              <a:ext cx="9820" cy="982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184" name="Google Shape;184;p5"/>
            <p:cNvSpPr/>
            <p:nvPr/>
          </p:nvSpPr>
          <p:spPr>
            <a:xfrm>
              <a:off x="2408208" y="1586221"/>
              <a:ext cx="142204" cy="91440"/>
            </a:xfrm>
            <a:custGeom>
              <a:avLst/>
              <a:gdLst/>
              <a:ahLst/>
              <a:cxnLst/>
              <a:rect l="l" t="t" r="r" b="b"/>
              <a:pathLst>
                <a:path w="120000" h="120000" extrusionOk="0">
                  <a:moveTo>
                    <a:pt x="0" y="60000"/>
                  </a:moveTo>
                  <a:lnTo>
                    <a:pt x="120000" y="60000"/>
                  </a:lnTo>
                </a:path>
              </a:pathLst>
            </a:custGeom>
            <a:noFill/>
            <a:ln w="254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txBox="1"/>
            <p:nvPr/>
          </p:nvSpPr>
          <p:spPr>
            <a:xfrm>
              <a:off x="2475755" y="1628386"/>
              <a:ext cx="7110" cy="711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186" name="Google Shape;186;p5"/>
            <p:cNvSpPr/>
            <p:nvPr/>
          </p:nvSpPr>
          <p:spPr>
            <a:xfrm>
              <a:off x="1554983" y="1631941"/>
              <a:ext cx="142204" cy="135484"/>
            </a:xfrm>
            <a:custGeom>
              <a:avLst/>
              <a:gdLst/>
              <a:ahLst/>
              <a:cxnLst/>
              <a:rect l="l" t="t" r="r" b="b"/>
              <a:pathLst>
                <a:path w="120000" h="120000" extrusionOk="0">
                  <a:moveTo>
                    <a:pt x="0" y="120000"/>
                  </a:moveTo>
                  <a:lnTo>
                    <a:pt x="60000" y="120000"/>
                  </a:lnTo>
                  <a:lnTo>
                    <a:pt x="60000" y="0"/>
                  </a:lnTo>
                  <a:lnTo>
                    <a:pt x="120000" y="0"/>
                  </a:lnTo>
                </a:path>
              </a:pathLst>
            </a:custGeom>
            <a:noFill/>
            <a:ln w="25400" cap="flat" cmpd="sng">
              <a:solidFill>
                <a:srgbClr val="599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txBox="1"/>
            <p:nvPr/>
          </p:nvSpPr>
          <p:spPr>
            <a:xfrm>
              <a:off x="1621175" y="1694773"/>
              <a:ext cx="9820" cy="982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188" name="Google Shape;188;p5"/>
            <p:cNvSpPr/>
            <p:nvPr/>
          </p:nvSpPr>
          <p:spPr>
            <a:xfrm>
              <a:off x="701758" y="1721705"/>
              <a:ext cx="142204" cy="91440"/>
            </a:xfrm>
            <a:custGeom>
              <a:avLst/>
              <a:gdLst/>
              <a:ahLst/>
              <a:cxnLst/>
              <a:rect l="l" t="t" r="r" b="b"/>
              <a:pathLst>
                <a:path w="120000" h="120000" extrusionOk="0">
                  <a:moveTo>
                    <a:pt x="0" y="60000"/>
                  </a:moveTo>
                  <a:lnTo>
                    <a:pt x="120000" y="60000"/>
                  </a:lnTo>
                </a:path>
              </a:pathLst>
            </a:custGeom>
            <a:noFill/>
            <a:ln w="254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txBox="1"/>
            <p:nvPr/>
          </p:nvSpPr>
          <p:spPr>
            <a:xfrm>
              <a:off x="769305" y="1763870"/>
              <a:ext cx="7110" cy="711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190" name="Google Shape;190;p5"/>
            <p:cNvSpPr/>
            <p:nvPr/>
          </p:nvSpPr>
          <p:spPr>
            <a:xfrm>
              <a:off x="2408208" y="729819"/>
              <a:ext cx="142204" cy="91440"/>
            </a:xfrm>
            <a:custGeom>
              <a:avLst/>
              <a:gdLst/>
              <a:ahLst/>
              <a:cxnLst/>
              <a:rect l="l" t="t" r="r" b="b"/>
              <a:pathLst>
                <a:path w="120000" h="120000" extrusionOk="0">
                  <a:moveTo>
                    <a:pt x="0" y="60000"/>
                  </a:moveTo>
                  <a:lnTo>
                    <a:pt x="120000" y="60000"/>
                  </a:lnTo>
                </a:path>
              </a:pathLst>
            </a:custGeom>
            <a:noFill/>
            <a:ln w="254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txBox="1"/>
            <p:nvPr/>
          </p:nvSpPr>
          <p:spPr>
            <a:xfrm>
              <a:off x="2475755" y="771984"/>
              <a:ext cx="7110" cy="711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192" name="Google Shape;192;p5"/>
            <p:cNvSpPr/>
            <p:nvPr/>
          </p:nvSpPr>
          <p:spPr>
            <a:xfrm>
              <a:off x="1554983" y="572312"/>
              <a:ext cx="142204" cy="203226"/>
            </a:xfrm>
            <a:custGeom>
              <a:avLst/>
              <a:gdLst/>
              <a:ahLst/>
              <a:cxnLst/>
              <a:rect l="l" t="t" r="r" b="b"/>
              <a:pathLst>
                <a:path w="120000" h="120000" extrusionOk="0">
                  <a:moveTo>
                    <a:pt x="0" y="0"/>
                  </a:moveTo>
                  <a:lnTo>
                    <a:pt x="60000" y="0"/>
                  </a:lnTo>
                  <a:lnTo>
                    <a:pt x="60000" y="120000"/>
                  </a:lnTo>
                  <a:lnTo>
                    <a:pt x="120000" y="120000"/>
                  </a:lnTo>
                </a:path>
              </a:pathLst>
            </a:custGeom>
            <a:noFill/>
            <a:ln w="25400" cap="flat" cmpd="sng">
              <a:solidFill>
                <a:srgbClr val="599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5"/>
            <p:cNvSpPr txBox="1"/>
            <p:nvPr/>
          </p:nvSpPr>
          <p:spPr>
            <a:xfrm>
              <a:off x="1619884" y="667725"/>
              <a:ext cx="12401" cy="12401"/>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194" name="Google Shape;194;p5"/>
            <p:cNvSpPr/>
            <p:nvPr/>
          </p:nvSpPr>
          <p:spPr>
            <a:xfrm>
              <a:off x="2408208" y="369086"/>
              <a:ext cx="142204" cy="135484"/>
            </a:xfrm>
            <a:custGeom>
              <a:avLst/>
              <a:gdLst/>
              <a:ahLst/>
              <a:cxnLst/>
              <a:rect l="l" t="t" r="r" b="b"/>
              <a:pathLst>
                <a:path w="120000" h="120000" extrusionOk="0">
                  <a:moveTo>
                    <a:pt x="0" y="0"/>
                  </a:moveTo>
                  <a:lnTo>
                    <a:pt x="60000" y="0"/>
                  </a:lnTo>
                  <a:lnTo>
                    <a:pt x="60000" y="120000"/>
                  </a:lnTo>
                  <a:lnTo>
                    <a:pt x="120000" y="120000"/>
                  </a:lnTo>
                </a:path>
              </a:pathLst>
            </a:custGeom>
            <a:noFill/>
            <a:ln w="254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txBox="1"/>
            <p:nvPr/>
          </p:nvSpPr>
          <p:spPr>
            <a:xfrm>
              <a:off x="2474400" y="431918"/>
              <a:ext cx="9820" cy="982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196" name="Google Shape;196;p5"/>
            <p:cNvSpPr/>
            <p:nvPr/>
          </p:nvSpPr>
          <p:spPr>
            <a:xfrm>
              <a:off x="2408208" y="233602"/>
              <a:ext cx="142204" cy="135484"/>
            </a:xfrm>
            <a:custGeom>
              <a:avLst/>
              <a:gdLst/>
              <a:ahLst/>
              <a:cxnLst/>
              <a:rect l="l" t="t" r="r" b="b"/>
              <a:pathLst>
                <a:path w="120000" h="120000" extrusionOk="0">
                  <a:moveTo>
                    <a:pt x="0" y="120000"/>
                  </a:moveTo>
                  <a:lnTo>
                    <a:pt x="60000" y="120000"/>
                  </a:lnTo>
                  <a:lnTo>
                    <a:pt x="60000" y="0"/>
                  </a:lnTo>
                  <a:lnTo>
                    <a:pt x="120000" y="0"/>
                  </a:lnTo>
                </a:path>
              </a:pathLst>
            </a:custGeom>
            <a:noFill/>
            <a:ln w="254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5"/>
            <p:cNvSpPr txBox="1"/>
            <p:nvPr/>
          </p:nvSpPr>
          <p:spPr>
            <a:xfrm>
              <a:off x="2474400" y="296434"/>
              <a:ext cx="9820" cy="982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198" name="Google Shape;198;p5"/>
            <p:cNvSpPr/>
            <p:nvPr/>
          </p:nvSpPr>
          <p:spPr>
            <a:xfrm>
              <a:off x="1554983" y="369086"/>
              <a:ext cx="142204" cy="203226"/>
            </a:xfrm>
            <a:custGeom>
              <a:avLst/>
              <a:gdLst/>
              <a:ahLst/>
              <a:cxnLst/>
              <a:rect l="l" t="t" r="r" b="b"/>
              <a:pathLst>
                <a:path w="120000" h="120000" extrusionOk="0">
                  <a:moveTo>
                    <a:pt x="0" y="120000"/>
                  </a:moveTo>
                  <a:lnTo>
                    <a:pt x="60000" y="120000"/>
                  </a:lnTo>
                  <a:lnTo>
                    <a:pt x="60000" y="0"/>
                  </a:lnTo>
                  <a:lnTo>
                    <a:pt x="120000" y="0"/>
                  </a:lnTo>
                </a:path>
              </a:pathLst>
            </a:custGeom>
            <a:noFill/>
            <a:ln w="25400" cap="flat" cmpd="sng">
              <a:solidFill>
                <a:srgbClr val="599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txBox="1"/>
            <p:nvPr/>
          </p:nvSpPr>
          <p:spPr>
            <a:xfrm>
              <a:off x="1619884" y="464498"/>
              <a:ext cx="12401" cy="12401"/>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200" name="Google Shape;200;p5"/>
            <p:cNvSpPr/>
            <p:nvPr/>
          </p:nvSpPr>
          <p:spPr>
            <a:xfrm>
              <a:off x="701758" y="526592"/>
              <a:ext cx="142204" cy="91440"/>
            </a:xfrm>
            <a:custGeom>
              <a:avLst/>
              <a:gdLst/>
              <a:ahLst/>
              <a:cxnLst/>
              <a:rect l="l" t="t" r="r" b="b"/>
              <a:pathLst>
                <a:path w="120000" h="120000" extrusionOk="0">
                  <a:moveTo>
                    <a:pt x="0" y="60000"/>
                  </a:moveTo>
                  <a:lnTo>
                    <a:pt x="120000" y="60000"/>
                  </a:lnTo>
                </a:path>
              </a:pathLst>
            </a:custGeom>
            <a:noFill/>
            <a:ln w="254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txBox="1"/>
            <p:nvPr/>
          </p:nvSpPr>
          <p:spPr>
            <a:xfrm>
              <a:off x="769305" y="568757"/>
              <a:ext cx="7110" cy="711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202" name="Google Shape;202;p5"/>
            <p:cNvSpPr/>
            <p:nvPr/>
          </p:nvSpPr>
          <p:spPr>
            <a:xfrm rot="-5400000">
              <a:off x="22912" y="463925"/>
              <a:ext cx="1140919" cy="216774"/>
            </a:xfrm>
            <a:prstGeom prst="rect">
              <a:avLst/>
            </a:prstGeom>
            <a:solidFill>
              <a:schemeClr val="accent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5"/>
            <p:cNvSpPr txBox="1"/>
            <p:nvPr/>
          </p:nvSpPr>
          <p:spPr>
            <a:xfrm rot="-5400000">
              <a:off x="22912" y="463925"/>
              <a:ext cx="1140919"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04" name="Google Shape;204;p5"/>
            <p:cNvSpPr/>
            <p:nvPr/>
          </p:nvSpPr>
          <p:spPr>
            <a:xfrm>
              <a:off x="843963" y="463925"/>
              <a:ext cx="711020" cy="216774"/>
            </a:xfrm>
            <a:prstGeom prst="rect">
              <a:avLst/>
            </a:prstGeom>
            <a:solidFill>
              <a:schemeClr val="accent4"/>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txBox="1"/>
            <p:nvPr/>
          </p:nvSpPr>
          <p:spPr>
            <a:xfrm>
              <a:off x="843963" y="463925"/>
              <a:ext cx="711020"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06" name="Google Shape;206;p5"/>
            <p:cNvSpPr/>
            <p:nvPr/>
          </p:nvSpPr>
          <p:spPr>
            <a:xfrm>
              <a:off x="1697188" y="260699"/>
              <a:ext cx="711020" cy="216774"/>
            </a:xfrm>
            <a:prstGeom prst="rect">
              <a:avLst/>
            </a:prstGeom>
            <a:solidFill>
              <a:srgbClr val="599BD5"/>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txBox="1"/>
            <p:nvPr/>
          </p:nvSpPr>
          <p:spPr>
            <a:xfrm>
              <a:off x="1697188" y="260699"/>
              <a:ext cx="711020"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08" name="Google Shape;208;p5"/>
            <p:cNvSpPr/>
            <p:nvPr/>
          </p:nvSpPr>
          <p:spPr>
            <a:xfrm>
              <a:off x="2550412" y="125215"/>
              <a:ext cx="711020" cy="216774"/>
            </a:xfrm>
            <a:prstGeom prst="rect">
              <a:avLst/>
            </a:prstGeom>
            <a:solidFill>
              <a:schemeClr val="accent6"/>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txBox="1"/>
            <p:nvPr/>
          </p:nvSpPr>
          <p:spPr>
            <a:xfrm>
              <a:off x="2550412" y="125215"/>
              <a:ext cx="711020"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10" name="Google Shape;210;p5"/>
            <p:cNvSpPr/>
            <p:nvPr/>
          </p:nvSpPr>
          <p:spPr>
            <a:xfrm>
              <a:off x="2550412" y="396183"/>
              <a:ext cx="711020" cy="216774"/>
            </a:xfrm>
            <a:prstGeom prst="rect">
              <a:avLst/>
            </a:prstGeom>
            <a:solidFill>
              <a:schemeClr val="accent6"/>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txBox="1"/>
            <p:nvPr/>
          </p:nvSpPr>
          <p:spPr>
            <a:xfrm>
              <a:off x="2550412" y="396183"/>
              <a:ext cx="711020"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12" name="Google Shape;212;p5"/>
            <p:cNvSpPr/>
            <p:nvPr/>
          </p:nvSpPr>
          <p:spPr>
            <a:xfrm>
              <a:off x="1697188" y="667151"/>
              <a:ext cx="711020" cy="216774"/>
            </a:xfrm>
            <a:prstGeom prst="rect">
              <a:avLst/>
            </a:prstGeom>
            <a:solidFill>
              <a:srgbClr val="599BD5"/>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txBox="1"/>
            <p:nvPr/>
          </p:nvSpPr>
          <p:spPr>
            <a:xfrm>
              <a:off x="1697188" y="667151"/>
              <a:ext cx="711020"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14" name="Google Shape;214;p5"/>
            <p:cNvSpPr/>
            <p:nvPr/>
          </p:nvSpPr>
          <p:spPr>
            <a:xfrm>
              <a:off x="2550412" y="667151"/>
              <a:ext cx="711020" cy="216774"/>
            </a:xfrm>
            <a:prstGeom prst="rect">
              <a:avLst/>
            </a:prstGeom>
            <a:solidFill>
              <a:schemeClr val="accent6"/>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txBox="1"/>
            <p:nvPr/>
          </p:nvSpPr>
          <p:spPr>
            <a:xfrm>
              <a:off x="2550412" y="667151"/>
              <a:ext cx="711020"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16" name="Google Shape;216;p5"/>
            <p:cNvSpPr/>
            <p:nvPr/>
          </p:nvSpPr>
          <p:spPr>
            <a:xfrm rot="-5400000">
              <a:off x="22912" y="1659038"/>
              <a:ext cx="1140919" cy="216774"/>
            </a:xfrm>
            <a:prstGeom prst="rect">
              <a:avLst/>
            </a:prstGeom>
            <a:solidFill>
              <a:schemeClr val="accent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txBox="1"/>
            <p:nvPr/>
          </p:nvSpPr>
          <p:spPr>
            <a:xfrm rot="-5400000">
              <a:off x="22912" y="1659038"/>
              <a:ext cx="1140919"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18" name="Google Shape;218;p5"/>
            <p:cNvSpPr/>
            <p:nvPr/>
          </p:nvSpPr>
          <p:spPr>
            <a:xfrm>
              <a:off x="843963" y="1659038"/>
              <a:ext cx="711020" cy="216774"/>
            </a:xfrm>
            <a:prstGeom prst="rect">
              <a:avLst/>
            </a:prstGeom>
            <a:solidFill>
              <a:schemeClr val="accent4"/>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txBox="1"/>
            <p:nvPr/>
          </p:nvSpPr>
          <p:spPr>
            <a:xfrm>
              <a:off x="843963" y="1659038"/>
              <a:ext cx="711020"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20" name="Google Shape;220;p5"/>
            <p:cNvSpPr/>
            <p:nvPr/>
          </p:nvSpPr>
          <p:spPr>
            <a:xfrm>
              <a:off x="1697188" y="1523554"/>
              <a:ext cx="711020" cy="216774"/>
            </a:xfrm>
            <a:prstGeom prst="rect">
              <a:avLst/>
            </a:prstGeom>
            <a:solidFill>
              <a:srgbClr val="599BD5"/>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5"/>
            <p:cNvSpPr txBox="1"/>
            <p:nvPr/>
          </p:nvSpPr>
          <p:spPr>
            <a:xfrm>
              <a:off x="1697188" y="1523554"/>
              <a:ext cx="711020"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22" name="Google Shape;222;p5"/>
            <p:cNvSpPr/>
            <p:nvPr/>
          </p:nvSpPr>
          <p:spPr>
            <a:xfrm>
              <a:off x="2550412" y="1523554"/>
              <a:ext cx="711020" cy="216774"/>
            </a:xfrm>
            <a:prstGeom prst="rect">
              <a:avLst/>
            </a:prstGeom>
            <a:solidFill>
              <a:schemeClr val="accent6"/>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txBox="1"/>
            <p:nvPr/>
          </p:nvSpPr>
          <p:spPr>
            <a:xfrm>
              <a:off x="2550412" y="1523554"/>
              <a:ext cx="711020"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24" name="Google Shape;224;p5"/>
            <p:cNvSpPr/>
            <p:nvPr/>
          </p:nvSpPr>
          <p:spPr>
            <a:xfrm>
              <a:off x="1697188" y="1794522"/>
              <a:ext cx="711020" cy="216774"/>
            </a:xfrm>
            <a:prstGeom prst="rect">
              <a:avLst/>
            </a:prstGeom>
            <a:solidFill>
              <a:srgbClr val="599BD5"/>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txBox="1"/>
            <p:nvPr/>
          </p:nvSpPr>
          <p:spPr>
            <a:xfrm>
              <a:off x="1697188" y="1794522"/>
              <a:ext cx="711020"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26" name="Google Shape;226;p5"/>
            <p:cNvSpPr/>
            <p:nvPr/>
          </p:nvSpPr>
          <p:spPr>
            <a:xfrm>
              <a:off x="2550412" y="1794522"/>
              <a:ext cx="711020" cy="216774"/>
            </a:xfrm>
            <a:prstGeom prst="rect">
              <a:avLst/>
            </a:prstGeom>
            <a:solidFill>
              <a:schemeClr val="accent6"/>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txBox="1"/>
            <p:nvPr/>
          </p:nvSpPr>
          <p:spPr>
            <a:xfrm>
              <a:off x="2550412" y="1794522"/>
              <a:ext cx="711020"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28" name="Google Shape;228;p5"/>
            <p:cNvSpPr/>
            <p:nvPr/>
          </p:nvSpPr>
          <p:spPr>
            <a:xfrm rot="-5400000">
              <a:off x="22912" y="2854151"/>
              <a:ext cx="1140919" cy="216774"/>
            </a:xfrm>
            <a:prstGeom prst="rect">
              <a:avLst/>
            </a:prstGeom>
            <a:solidFill>
              <a:schemeClr val="accent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txBox="1"/>
            <p:nvPr/>
          </p:nvSpPr>
          <p:spPr>
            <a:xfrm rot="-5400000">
              <a:off x="22912" y="2854151"/>
              <a:ext cx="1140919"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30" name="Google Shape;230;p5"/>
            <p:cNvSpPr/>
            <p:nvPr/>
          </p:nvSpPr>
          <p:spPr>
            <a:xfrm>
              <a:off x="843963" y="2854151"/>
              <a:ext cx="711020" cy="216774"/>
            </a:xfrm>
            <a:prstGeom prst="rect">
              <a:avLst/>
            </a:prstGeom>
            <a:solidFill>
              <a:schemeClr val="accent4"/>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txBox="1"/>
            <p:nvPr/>
          </p:nvSpPr>
          <p:spPr>
            <a:xfrm>
              <a:off x="843963" y="2854151"/>
              <a:ext cx="711020"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32" name="Google Shape;232;p5"/>
            <p:cNvSpPr/>
            <p:nvPr/>
          </p:nvSpPr>
          <p:spPr>
            <a:xfrm>
              <a:off x="1697188" y="2854151"/>
              <a:ext cx="711020" cy="216774"/>
            </a:xfrm>
            <a:prstGeom prst="rect">
              <a:avLst/>
            </a:prstGeom>
            <a:solidFill>
              <a:srgbClr val="599BD5"/>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
            <p:cNvSpPr txBox="1"/>
            <p:nvPr/>
          </p:nvSpPr>
          <p:spPr>
            <a:xfrm>
              <a:off x="1697188" y="2854151"/>
              <a:ext cx="711020"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34" name="Google Shape;234;p5"/>
            <p:cNvSpPr/>
            <p:nvPr/>
          </p:nvSpPr>
          <p:spPr>
            <a:xfrm>
              <a:off x="2550412" y="2583182"/>
              <a:ext cx="711020" cy="216774"/>
            </a:xfrm>
            <a:prstGeom prst="rect">
              <a:avLst/>
            </a:prstGeom>
            <a:solidFill>
              <a:schemeClr val="accent6"/>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txBox="1"/>
            <p:nvPr/>
          </p:nvSpPr>
          <p:spPr>
            <a:xfrm>
              <a:off x="2550412" y="2583182"/>
              <a:ext cx="711020"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36" name="Google Shape;236;p5"/>
            <p:cNvSpPr/>
            <p:nvPr/>
          </p:nvSpPr>
          <p:spPr>
            <a:xfrm>
              <a:off x="2550412" y="2854151"/>
              <a:ext cx="711020" cy="216774"/>
            </a:xfrm>
            <a:prstGeom prst="rect">
              <a:avLst/>
            </a:prstGeom>
            <a:solidFill>
              <a:schemeClr val="accent6"/>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txBox="1"/>
            <p:nvPr/>
          </p:nvSpPr>
          <p:spPr>
            <a:xfrm>
              <a:off x="2550412" y="2854151"/>
              <a:ext cx="711020"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38" name="Google Shape;238;p5"/>
            <p:cNvSpPr/>
            <p:nvPr/>
          </p:nvSpPr>
          <p:spPr>
            <a:xfrm>
              <a:off x="2550412" y="3125119"/>
              <a:ext cx="711020" cy="216774"/>
            </a:xfrm>
            <a:prstGeom prst="rect">
              <a:avLst/>
            </a:prstGeom>
            <a:solidFill>
              <a:schemeClr val="accent6"/>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txBox="1"/>
            <p:nvPr/>
          </p:nvSpPr>
          <p:spPr>
            <a:xfrm>
              <a:off x="2550412" y="3125119"/>
              <a:ext cx="711020"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40" name="Google Shape;240;p5"/>
            <p:cNvSpPr/>
            <p:nvPr/>
          </p:nvSpPr>
          <p:spPr>
            <a:xfrm rot="-5400000">
              <a:off x="22912" y="4049263"/>
              <a:ext cx="1140919" cy="216774"/>
            </a:xfrm>
            <a:prstGeom prst="rect">
              <a:avLst/>
            </a:prstGeom>
            <a:solidFill>
              <a:schemeClr val="accent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txBox="1"/>
            <p:nvPr/>
          </p:nvSpPr>
          <p:spPr>
            <a:xfrm rot="-5400000">
              <a:off x="22912" y="4049263"/>
              <a:ext cx="1140919"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42" name="Google Shape;242;p5"/>
            <p:cNvSpPr/>
            <p:nvPr/>
          </p:nvSpPr>
          <p:spPr>
            <a:xfrm>
              <a:off x="843963" y="4049263"/>
              <a:ext cx="711020" cy="216774"/>
            </a:xfrm>
            <a:prstGeom prst="rect">
              <a:avLst/>
            </a:prstGeom>
            <a:solidFill>
              <a:schemeClr val="accent4"/>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5"/>
            <p:cNvSpPr txBox="1"/>
            <p:nvPr/>
          </p:nvSpPr>
          <p:spPr>
            <a:xfrm>
              <a:off x="843963" y="4049263"/>
              <a:ext cx="711020"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44" name="Google Shape;244;p5"/>
            <p:cNvSpPr/>
            <p:nvPr/>
          </p:nvSpPr>
          <p:spPr>
            <a:xfrm>
              <a:off x="1697188" y="3913779"/>
              <a:ext cx="711020" cy="216774"/>
            </a:xfrm>
            <a:prstGeom prst="rect">
              <a:avLst/>
            </a:prstGeom>
            <a:solidFill>
              <a:srgbClr val="599BD5"/>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5"/>
            <p:cNvSpPr txBox="1"/>
            <p:nvPr/>
          </p:nvSpPr>
          <p:spPr>
            <a:xfrm>
              <a:off x="1697188" y="3913779"/>
              <a:ext cx="711020"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46" name="Google Shape;246;p5"/>
            <p:cNvSpPr/>
            <p:nvPr/>
          </p:nvSpPr>
          <p:spPr>
            <a:xfrm>
              <a:off x="2550412" y="3913779"/>
              <a:ext cx="711020" cy="216774"/>
            </a:xfrm>
            <a:prstGeom prst="rect">
              <a:avLst/>
            </a:prstGeom>
            <a:solidFill>
              <a:schemeClr val="accent6"/>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5"/>
            <p:cNvSpPr txBox="1"/>
            <p:nvPr/>
          </p:nvSpPr>
          <p:spPr>
            <a:xfrm>
              <a:off x="2550412" y="3913779"/>
              <a:ext cx="711020"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sp>
          <p:nvSpPr>
            <p:cNvPr id="248" name="Google Shape;248;p5"/>
            <p:cNvSpPr/>
            <p:nvPr/>
          </p:nvSpPr>
          <p:spPr>
            <a:xfrm>
              <a:off x="1697188" y="4184747"/>
              <a:ext cx="711020" cy="216774"/>
            </a:xfrm>
            <a:prstGeom prst="rect">
              <a:avLst/>
            </a:prstGeom>
            <a:solidFill>
              <a:srgbClr val="599BD5"/>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5"/>
            <p:cNvSpPr txBox="1"/>
            <p:nvPr/>
          </p:nvSpPr>
          <p:spPr>
            <a:xfrm>
              <a:off x="1697188" y="4184747"/>
              <a:ext cx="711020" cy="216774"/>
            </a:xfrm>
            <a:prstGeom prst="rect">
              <a:avLst/>
            </a:prstGeom>
            <a:no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endParaRPr sz="1500" b="0" i="0" u="none" strike="noStrike" cap="none">
                <a:solidFill>
                  <a:schemeClr val="lt1"/>
                </a:solidFill>
                <a:latin typeface="Arial"/>
                <a:ea typeface="Arial"/>
                <a:cs typeface="Arial"/>
                <a:sym typeface="Arial"/>
              </a:endParaRPr>
            </a:p>
          </p:txBody>
        </p:sp>
      </p:grpSp>
      <p:pic>
        <p:nvPicPr>
          <p:cNvPr id="2" name="Imagen 1">
            <a:extLst>
              <a:ext uri="{FF2B5EF4-FFF2-40B4-BE49-F238E27FC236}">
                <a16:creationId xmlns:a16="http://schemas.microsoft.com/office/drawing/2014/main" id="{7B88F069-C44C-42B1-B905-0A8EF8A4F8A8}"/>
              </a:ext>
            </a:extLst>
          </p:cNvPr>
          <p:cNvPicPr>
            <a:picLocks noChangeAspect="1"/>
          </p:cNvPicPr>
          <p:nvPr/>
        </p:nvPicPr>
        <p:blipFill>
          <a:blip r:embed="rId3"/>
          <a:stretch>
            <a:fillRect/>
          </a:stretch>
        </p:blipFill>
        <p:spPr>
          <a:xfrm>
            <a:off x="552723" y="1448463"/>
            <a:ext cx="11048879" cy="106671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6" name="Google Shape;156;p5"/>
          <p:cNvSpPr/>
          <p:nvPr/>
        </p:nvSpPr>
        <p:spPr>
          <a:xfrm>
            <a:off x="552723" y="228600"/>
            <a:ext cx="787400" cy="787400"/>
          </a:xfrm>
          <a:custGeom>
            <a:avLst/>
            <a:gdLst/>
            <a:ahLst/>
            <a:cxnLst/>
            <a:rect l="l" t="t" r="r" b="b"/>
            <a:pathLst>
              <a:path w="787400" h="787400" extrusionOk="0">
                <a:moveTo>
                  <a:pt x="393700" y="0"/>
                </a:moveTo>
                <a:lnTo>
                  <a:pt x="344317" y="3067"/>
                </a:lnTo>
                <a:lnTo>
                  <a:pt x="296764" y="12023"/>
                </a:lnTo>
                <a:lnTo>
                  <a:pt x="251410" y="26500"/>
                </a:lnTo>
                <a:lnTo>
                  <a:pt x="208624" y="46127"/>
                </a:lnTo>
                <a:lnTo>
                  <a:pt x="168775" y="70537"/>
                </a:lnTo>
                <a:lnTo>
                  <a:pt x="132232" y="99360"/>
                </a:lnTo>
                <a:lnTo>
                  <a:pt x="99364" y="132227"/>
                </a:lnTo>
                <a:lnTo>
                  <a:pt x="70540" y="168769"/>
                </a:lnTo>
                <a:lnTo>
                  <a:pt x="46130" y="208618"/>
                </a:lnTo>
                <a:lnTo>
                  <a:pt x="26501" y="251405"/>
                </a:lnTo>
                <a:lnTo>
                  <a:pt x="12024" y="296760"/>
                </a:lnTo>
                <a:lnTo>
                  <a:pt x="3067" y="344314"/>
                </a:lnTo>
                <a:lnTo>
                  <a:pt x="0" y="393700"/>
                </a:lnTo>
                <a:lnTo>
                  <a:pt x="3067" y="443085"/>
                </a:lnTo>
                <a:lnTo>
                  <a:pt x="12024" y="490639"/>
                </a:lnTo>
                <a:lnTo>
                  <a:pt x="26501" y="535994"/>
                </a:lnTo>
                <a:lnTo>
                  <a:pt x="46130" y="578781"/>
                </a:lnTo>
                <a:lnTo>
                  <a:pt x="70540" y="618630"/>
                </a:lnTo>
                <a:lnTo>
                  <a:pt x="99364" y="655172"/>
                </a:lnTo>
                <a:lnTo>
                  <a:pt x="132232" y="688039"/>
                </a:lnTo>
                <a:lnTo>
                  <a:pt x="168775" y="716862"/>
                </a:lnTo>
                <a:lnTo>
                  <a:pt x="208624" y="741272"/>
                </a:lnTo>
                <a:lnTo>
                  <a:pt x="251410" y="760899"/>
                </a:lnTo>
                <a:lnTo>
                  <a:pt x="296764" y="775376"/>
                </a:lnTo>
                <a:lnTo>
                  <a:pt x="344317" y="784332"/>
                </a:lnTo>
                <a:lnTo>
                  <a:pt x="393700" y="787400"/>
                </a:lnTo>
                <a:lnTo>
                  <a:pt x="443085" y="784332"/>
                </a:lnTo>
                <a:lnTo>
                  <a:pt x="490639" y="775376"/>
                </a:lnTo>
                <a:lnTo>
                  <a:pt x="535994" y="760899"/>
                </a:lnTo>
                <a:lnTo>
                  <a:pt x="578781" y="741272"/>
                </a:lnTo>
                <a:lnTo>
                  <a:pt x="618630" y="716862"/>
                </a:lnTo>
                <a:lnTo>
                  <a:pt x="655172" y="688039"/>
                </a:lnTo>
                <a:lnTo>
                  <a:pt x="688039" y="655172"/>
                </a:lnTo>
                <a:lnTo>
                  <a:pt x="716862" y="618630"/>
                </a:lnTo>
                <a:lnTo>
                  <a:pt x="741272" y="578781"/>
                </a:lnTo>
                <a:lnTo>
                  <a:pt x="760899" y="535994"/>
                </a:lnTo>
                <a:lnTo>
                  <a:pt x="775376" y="490639"/>
                </a:lnTo>
                <a:lnTo>
                  <a:pt x="784332" y="443085"/>
                </a:lnTo>
                <a:lnTo>
                  <a:pt x="787400" y="393700"/>
                </a:lnTo>
                <a:lnTo>
                  <a:pt x="784332" y="344314"/>
                </a:lnTo>
                <a:lnTo>
                  <a:pt x="775376" y="296760"/>
                </a:lnTo>
                <a:lnTo>
                  <a:pt x="760899" y="251405"/>
                </a:lnTo>
                <a:lnTo>
                  <a:pt x="741272" y="208618"/>
                </a:lnTo>
                <a:lnTo>
                  <a:pt x="716862" y="168769"/>
                </a:lnTo>
                <a:lnTo>
                  <a:pt x="688039" y="132227"/>
                </a:lnTo>
                <a:lnTo>
                  <a:pt x="655172" y="99360"/>
                </a:lnTo>
                <a:lnTo>
                  <a:pt x="618630" y="70537"/>
                </a:lnTo>
                <a:lnTo>
                  <a:pt x="578781" y="46127"/>
                </a:lnTo>
                <a:lnTo>
                  <a:pt x="535994" y="26500"/>
                </a:lnTo>
                <a:lnTo>
                  <a:pt x="490639" y="12023"/>
                </a:lnTo>
                <a:lnTo>
                  <a:pt x="443085" y="3067"/>
                </a:lnTo>
                <a:lnTo>
                  <a:pt x="393700" y="0"/>
                </a:lnTo>
                <a:close/>
              </a:path>
            </a:pathLst>
          </a:custGeom>
          <a:solidFill>
            <a:srgbClr val="00B05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57" name="Google Shape;157;p5"/>
          <p:cNvSpPr txBox="1">
            <a:spLocks noGrp="1"/>
          </p:cNvSpPr>
          <p:nvPr>
            <p:ph type="title"/>
          </p:nvPr>
        </p:nvSpPr>
        <p:spPr>
          <a:xfrm>
            <a:off x="828476" y="358594"/>
            <a:ext cx="8391724" cy="505908"/>
          </a:xfrm>
          <a:prstGeom prst="rect">
            <a:avLst/>
          </a:prstGeom>
          <a:noFill/>
          <a:ln>
            <a:noFill/>
          </a:ln>
        </p:spPr>
        <p:txBody>
          <a:bodyPr spcFirstLastPara="1" wrap="square" lIns="0" tIns="13325" rIns="0" bIns="0" anchor="ctr" anchorCtr="0">
            <a:spAutoFit/>
          </a:bodyPr>
          <a:lstStyle/>
          <a:p>
            <a:pPr marL="12700" lvl="0" indent="0" algn="l" rtl="0">
              <a:lnSpc>
                <a:spcPct val="100000"/>
              </a:lnSpc>
              <a:spcBef>
                <a:spcPts val="0"/>
              </a:spcBef>
              <a:spcAft>
                <a:spcPts val="0"/>
              </a:spcAft>
              <a:buClr>
                <a:srgbClr val="1C355E"/>
              </a:buClr>
              <a:buSzPts val="3200"/>
              <a:buFont typeface="Century Gothic"/>
              <a:buNone/>
            </a:pPr>
            <a:r>
              <a:rPr lang="es-ES" sz="3200" b="1">
                <a:solidFill>
                  <a:srgbClr val="1C355E"/>
                </a:solidFill>
                <a:latin typeface="Century Gothic"/>
                <a:ea typeface="Century Gothic"/>
                <a:cs typeface="Century Gothic"/>
                <a:sym typeface="Century Gothic"/>
              </a:rPr>
              <a:t>Situación Actual</a:t>
            </a:r>
            <a:endParaRPr sz="3200">
              <a:latin typeface="Century Gothic"/>
              <a:ea typeface="Century Gothic"/>
              <a:cs typeface="Century Gothic"/>
              <a:sym typeface="Century Gothic"/>
            </a:endParaRPr>
          </a:p>
        </p:txBody>
      </p:sp>
      <p:pic>
        <p:nvPicPr>
          <p:cNvPr id="2" name="Imagen 1">
            <a:extLst>
              <a:ext uri="{FF2B5EF4-FFF2-40B4-BE49-F238E27FC236}">
                <a16:creationId xmlns:a16="http://schemas.microsoft.com/office/drawing/2014/main" id="{A7FCE308-10CE-4B94-AD1D-90B8C1CA5078}"/>
              </a:ext>
            </a:extLst>
          </p:cNvPr>
          <p:cNvPicPr>
            <a:picLocks noChangeAspect="1"/>
          </p:cNvPicPr>
          <p:nvPr/>
        </p:nvPicPr>
        <p:blipFill>
          <a:blip r:embed="rId3"/>
          <a:stretch>
            <a:fillRect/>
          </a:stretch>
        </p:blipFill>
        <p:spPr>
          <a:xfrm>
            <a:off x="552723" y="2588895"/>
            <a:ext cx="11100179" cy="1071672"/>
          </a:xfrm>
          <a:prstGeom prst="rect">
            <a:avLst/>
          </a:prstGeom>
        </p:spPr>
      </p:pic>
    </p:spTree>
    <p:extLst>
      <p:ext uri="{BB962C8B-B14F-4D97-AF65-F5344CB8AC3E}">
        <p14:creationId xmlns:p14="http://schemas.microsoft.com/office/powerpoint/2010/main" val="14338012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6" name="Google Shape;256;p6"/>
          <p:cNvSpPr/>
          <p:nvPr/>
        </p:nvSpPr>
        <p:spPr>
          <a:xfrm>
            <a:off x="552723" y="228600"/>
            <a:ext cx="787400" cy="787400"/>
          </a:xfrm>
          <a:custGeom>
            <a:avLst/>
            <a:gdLst/>
            <a:ahLst/>
            <a:cxnLst/>
            <a:rect l="l" t="t" r="r" b="b"/>
            <a:pathLst>
              <a:path w="787400" h="787400" extrusionOk="0">
                <a:moveTo>
                  <a:pt x="393700" y="0"/>
                </a:moveTo>
                <a:lnTo>
                  <a:pt x="344317" y="3067"/>
                </a:lnTo>
                <a:lnTo>
                  <a:pt x="296764" y="12023"/>
                </a:lnTo>
                <a:lnTo>
                  <a:pt x="251410" y="26500"/>
                </a:lnTo>
                <a:lnTo>
                  <a:pt x="208624" y="46127"/>
                </a:lnTo>
                <a:lnTo>
                  <a:pt x="168775" y="70537"/>
                </a:lnTo>
                <a:lnTo>
                  <a:pt x="132232" y="99360"/>
                </a:lnTo>
                <a:lnTo>
                  <a:pt x="99364" y="132227"/>
                </a:lnTo>
                <a:lnTo>
                  <a:pt x="70540" y="168769"/>
                </a:lnTo>
                <a:lnTo>
                  <a:pt x="46130" y="208618"/>
                </a:lnTo>
                <a:lnTo>
                  <a:pt x="26501" y="251405"/>
                </a:lnTo>
                <a:lnTo>
                  <a:pt x="12024" y="296760"/>
                </a:lnTo>
                <a:lnTo>
                  <a:pt x="3067" y="344314"/>
                </a:lnTo>
                <a:lnTo>
                  <a:pt x="0" y="393700"/>
                </a:lnTo>
                <a:lnTo>
                  <a:pt x="3067" y="443085"/>
                </a:lnTo>
                <a:lnTo>
                  <a:pt x="12024" y="490639"/>
                </a:lnTo>
                <a:lnTo>
                  <a:pt x="26501" y="535994"/>
                </a:lnTo>
                <a:lnTo>
                  <a:pt x="46130" y="578781"/>
                </a:lnTo>
                <a:lnTo>
                  <a:pt x="70540" y="618630"/>
                </a:lnTo>
                <a:lnTo>
                  <a:pt x="99364" y="655172"/>
                </a:lnTo>
                <a:lnTo>
                  <a:pt x="132232" y="688039"/>
                </a:lnTo>
                <a:lnTo>
                  <a:pt x="168775" y="716862"/>
                </a:lnTo>
                <a:lnTo>
                  <a:pt x="208624" y="741272"/>
                </a:lnTo>
                <a:lnTo>
                  <a:pt x="251410" y="760899"/>
                </a:lnTo>
                <a:lnTo>
                  <a:pt x="296764" y="775376"/>
                </a:lnTo>
                <a:lnTo>
                  <a:pt x="344317" y="784332"/>
                </a:lnTo>
                <a:lnTo>
                  <a:pt x="393700" y="787400"/>
                </a:lnTo>
                <a:lnTo>
                  <a:pt x="443085" y="784332"/>
                </a:lnTo>
                <a:lnTo>
                  <a:pt x="490639" y="775376"/>
                </a:lnTo>
                <a:lnTo>
                  <a:pt x="535994" y="760899"/>
                </a:lnTo>
                <a:lnTo>
                  <a:pt x="578781" y="741272"/>
                </a:lnTo>
                <a:lnTo>
                  <a:pt x="618630" y="716862"/>
                </a:lnTo>
                <a:lnTo>
                  <a:pt x="655172" y="688039"/>
                </a:lnTo>
                <a:lnTo>
                  <a:pt x="688039" y="655172"/>
                </a:lnTo>
                <a:lnTo>
                  <a:pt x="716862" y="618630"/>
                </a:lnTo>
                <a:lnTo>
                  <a:pt x="741272" y="578781"/>
                </a:lnTo>
                <a:lnTo>
                  <a:pt x="760899" y="535994"/>
                </a:lnTo>
                <a:lnTo>
                  <a:pt x="775376" y="490639"/>
                </a:lnTo>
                <a:lnTo>
                  <a:pt x="784332" y="443085"/>
                </a:lnTo>
                <a:lnTo>
                  <a:pt x="787400" y="393700"/>
                </a:lnTo>
                <a:lnTo>
                  <a:pt x="784332" y="344314"/>
                </a:lnTo>
                <a:lnTo>
                  <a:pt x="775376" y="296760"/>
                </a:lnTo>
                <a:lnTo>
                  <a:pt x="760899" y="251405"/>
                </a:lnTo>
                <a:lnTo>
                  <a:pt x="741272" y="208618"/>
                </a:lnTo>
                <a:lnTo>
                  <a:pt x="716862" y="168769"/>
                </a:lnTo>
                <a:lnTo>
                  <a:pt x="688039" y="132227"/>
                </a:lnTo>
                <a:lnTo>
                  <a:pt x="655172" y="99360"/>
                </a:lnTo>
                <a:lnTo>
                  <a:pt x="618630" y="70537"/>
                </a:lnTo>
                <a:lnTo>
                  <a:pt x="578781" y="46127"/>
                </a:lnTo>
                <a:lnTo>
                  <a:pt x="535994" y="26500"/>
                </a:lnTo>
                <a:lnTo>
                  <a:pt x="490639" y="12023"/>
                </a:lnTo>
                <a:lnTo>
                  <a:pt x="443085" y="3067"/>
                </a:lnTo>
                <a:lnTo>
                  <a:pt x="393700" y="0"/>
                </a:lnTo>
                <a:close/>
              </a:path>
            </a:pathLst>
          </a:custGeom>
          <a:solidFill>
            <a:srgbClr val="00B05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57" name="Google Shape;257;p6"/>
          <p:cNvSpPr txBox="1">
            <a:spLocks noGrp="1"/>
          </p:cNvSpPr>
          <p:nvPr>
            <p:ph type="title"/>
          </p:nvPr>
        </p:nvSpPr>
        <p:spPr>
          <a:xfrm>
            <a:off x="828476" y="358594"/>
            <a:ext cx="8391724" cy="505908"/>
          </a:xfrm>
          <a:prstGeom prst="rect">
            <a:avLst/>
          </a:prstGeom>
          <a:noFill/>
          <a:ln>
            <a:noFill/>
          </a:ln>
        </p:spPr>
        <p:txBody>
          <a:bodyPr spcFirstLastPara="1" wrap="square" lIns="0" tIns="13325" rIns="0" bIns="0" anchor="ctr" anchorCtr="0">
            <a:spAutoFit/>
          </a:bodyPr>
          <a:lstStyle/>
          <a:p>
            <a:pPr marL="12700" lvl="0" indent="0" algn="l" rtl="0">
              <a:lnSpc>
                <a:spcPct val="100000"/>
              </a:lnSpc>
              <a:spcBef>
                <a:spcPts val="0"/>
              </a:spcBef>
              <a:spcAft>
                <a:spcPts val="0"/>
              </a:spcAft>
              <a:buClr>
                <a:srgbClr val="1C355E"/>
              </a:buClr>
              <a:buSzPts val="3200"/>
              <a:buFont typeface="Century Gothic"/>
              <a:buNone/>
            </a:pPr>
            <a:r>
              <a:rPr lang="es-ES" sz="3200" b="1">
                <a:solidFill>
                  <a:srgbClr val="1C355E"/>
                </a:solidFill>
                <a:latin typeface="Century Gothic"/>
                <a:ea typeface="Century Gothic"/>
                <a:cs typeface="Century Gothic"/>
                <a:sym typeface="Century Gothic"/>
              </a:rPr>
              <a:t>Metas y Objetivos</a:t>
            </a:r>
            <a:endParaRPr sz="3200">
              <a:latin typeface="Century Gothic"/>
              <a:ea typeface="Century Gothic"/>
              <a:cs typeface="Century Gothic"/>
              <a:sym typeface="Century Gothic"/>
            </a:endParaRPr>
          </a:p>
        </p:txBody>
      </p:sp>
      <p:pic>
        <p:nvPicPr>
          <p:cNvPr id="259" name="Google Shape;259;p6" descr="Objetivos SMART para llevar que tu negocio o proyecto a la meta ..."/>
          <p:cNvPicPr preferRelativeResize="0"/>
          <p:nvPr/>
        </p:nvPicPr>
        <p:blipFill rotWithShape="1">
          <a:blip r:embed="rId3">
            <a:alphaModFix/>
          </a:blip>
          <a:srcRect l="8606" t="10163" r="7262" b="7243"/>
          <a:stretch/>
        </p:blipFill>
        <p:spPr>
          <a:xfrm>
            <a:off x="8425543" y="228600"/>
            <a:ext cx="3116424" cy="1040363"/>
          </a:xfrm>
          <a:prstGeom prst="rect">
            <a:avLst/>
          </a:prstGeom>
          <a:noFill/>
          <a:ln>
            <a:noFill/>
          </a:ln>
        </p:spPr>
      </p:pic>
      <p:sp>
        <p:nvSpPr>
          <p:cNvPr id="4" name="CuadroTexto 3">
            <a:extLst>
              <a:ext uri="{FF2B5EF4-FFF2-40B4-BE49-F238E27FC236}">
                <a16:creationId xmlns:a16="http://schemas.microsoft.com/office/drawing/2014/main" id="{ED8C3658-ED00-4B54-A3CE-F2966B26A7D2}"/>
              </a:ext>
            </a:extLst>
          </p:cNvPr>
          <p:cNvSpPr txBox="1"/>
          <p:nvPr/>
        </p:nvSpPr>
        <p:spPr>
          <a:xfrm>
            <a:off x="599646" y="1707082"/>
            <a:ext cx="10554159" cy="1200329"/>
          </a:xfrm>
          <a:prstGeom prst="rect">
            <a:avLst/>
          </a:prstGeom>
          <a:noFill/>
        </p:spPr>
        <p:txBody>
          <a:bodyPr wrap="square" rtlCol="0">
            <a:spAutoFit/>
          </a:bodyPr>
          <a:lstStyle/>
          <a:p>
            <a:pPr marL="285750" indent="-285750" algn="l" rtl="0" eaLnBrk="1" fontAlgn="b" latinLnBrk="0" hangingPunct="1">
              <a:spcBef>
                <a:spcPts val="0"/>
              </a:spcBef>
              <a:spcAft>
                <a:spcPts val="0"/>
              </a:spcAft>
              <a:buClrTx/>
              <a:buSzPts val="1800"/>
              <a:buFont typeface="Arial" panose="020B0604020202020204" pitchFamily="34" charset="0"/>
              <a:buChar char="•"/>
            </a:pPr>
            <a:r>
              <a:rPr lang="es-MX" sz="1800" b="0" i="0" u="none" strike="noStrike" dirty="0">
                <a:effectLst/>
                <a:latin typeface="Arial" panose="020B0604020202020204" pitchFamily="34" charset="0"/>
              </a:rPr>
              <a:t>Objetivo: Evaluar y enseñar acerca de herramientas de sistemas de manufactura para la resolución de problemas aplicada en distintas áreas.</a:t>
            </a:r>
          </a:p>
          <a:p>
            <a:pPr marL="285750" indent="-285750" algn="l" rtl="0" eaLnBrk="1" fontAlgn="b" latinLnBrk="0" hangingPunct="1">
              <a:spcBef>
                <a:spcPts val="0"/>
              </a:spcBef>
              <a:spcAft>
                <a:spcPts val="0"/>
              </a:spcAft>
              <a:buClrTx/>
              <a:buSzPts val="1800"/>
              <a:buFont typeface="Arial" panose="020B0604020202020204" pitchFamily="34" charset="0"/>
              <a:buChar char="•"/>
            </a:pPr>
            <a:r>
              <a:rPr lang="es-MX" sz="1800" b="0" i="0" u="none" strike="noStrike" dirty="0">
                <a:effectLst/>
                <a:latin typeface="Arial" panose="020B0604020202020204" pitchFamily="34" charset="0"/>
              </a:rPr>
              <a:t>Meta: Contar con el 100% de cumplimiento de revisiones de avance y el 0% de errores en las revisiones.</a:t>
            </a:r>
          </a:p>
        </p:txBody>
      </p:sp>
      <p:pic>
        <p:nvPicPr>
          <p:cNvPr id="5" name="Imagen 4">
            <a:extLst>
              <a:ext uri="{FF2B5EF4-FFF2-40B4-BE49-F238E27FC236}">
                <a16:creationId xmlns:a16="http://schemas.microsoft.com/office/drawing/2014/main" id="{D5293D7B-EC7E-4E42-B9AA-4547F5F83E05}"/>
              </a:ext>
            </a:extLst>
          </p:cNvPr>
          <p:cNvPicPr>
            <a:picLocks noChangeAspect="1"/>
          </p:cNvPicPr>
          <p:nvPr/>
        </p:nvPicPr>
        <p:blipFill>
          <a:blip r:embed="rId4"/>
          <a:stretch>
            <a:fillRect/>
          </a:stretch>
        </p:blipFill>
        <p:spPr>
          <a:xfrm>
            <a:off x="946423" y="3154891"/>
            <a:ext cx="10554158" cy="2767977"/>
          </a:xfrm>
          <a:prstGeom prst="rect">
            <a:avLst/>
          </a:prstGeom>
        </p:spPr>
      </p:pic>
    </p:spTree>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131469</TotalTime>
  <Words>2670</Words>
  <Application>Microsoft Office PowerPoint</Application>
  <PresentationFormat>Panorámica</PresentationFormat>
  <Paragraphs>169</Paragraphs>
  <Slides>21</Slides>
  <Notes>20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21</vt:i4>
      </vt:variant>
    </vt:vector>
  </HeadingPairs>
  <TitlesOfParts>
    <vt:vector size="27" baseType="lpstr">
      <vt:lpstr>Montserrat</vt:lpstr>
      <vt:lpstr>Arial</vt:lpstr>
      <vt:lpstr>Calibri</vt:lpstr>
      <vt:lpstr>Calibri Light</vt:lpstr>
      <vt:lpstr>Century Gothic</vt:lpstr>
      <vt:lpstr>Tema de Office</vt:lpstr>
      <vt:lpstr>Presentación de PowerPoint</vt:lpstr>
      <vt:lpstr>Nombre Proyecto</vt:lpstr>
      <vt:lpstr>Lista de herramientas mínimas de entrega</vt:lpstr>
      <vt:lpstr>A3</vt:lpstr>
      <vt:lpstr>Antecedentes</vt:lpstr>
      <vt:lpstr>Antecedentes</vt:lpstr>
      <vt:lpstr>Situación Actual</vt:lpstr>
      <vt:lpstr>Situación Actual</vt:lpstr>
      <vt:lpstr>Metas y Objetivos</vt:lpstr>
      <vt:lpstr>Análisis de Causa Raíz</vt:lpstr>
      <vt:lpstr>Análisis de Causa Raíz</vt:lpstr>
      <vt:lpstr>Análisis de Causa Raíz</vt:lpstr>
      <vt:lpstr>Análisis de Causa Raíz</vt:lpstr>
      <vt:lpstr>Pruebas Normalidad, Cp y Cpk</vt:lpstr>
      <vt:lpstr>Propuesta de Mejora</vt:lpstr>
      <vt:lpstr>Plan de Acción</vt:lpstr>
      <vt:lpstr>Plan de trabajo y recursos</vt:lpstr>
      <vt:lpstr>Plan de Control y Seguimiento</vt:lpstr>
      <vt:lpstr>Ahorros Generados</vt:lpstr>
      <vt:lpstr>Lecciones Aprendidas</vt:lpstr>
      <vt:lpstr>Foto de Equipo Implementador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Ay Ling Ho Ramírez</dc:creator>
  <cp:lastModifiedBy>Nancy Serratos</cp:lastModifiedBy>
  <cp:revision>51</cp:revision>
  <dcterms:created xsi:type="dcterms:W3CDTF">2020-07-14T23:22:38Z</dcterms:created>
  <dcterms:modified xsi:type="dcterms:W3CDTF">2024-12-07T01:33:23Z</dcterms:modified>
</cp:coreProperties>
</file>